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8" r:id="rId2"/>
  </p:sldMasterIdLst>
  <p:notesMasterIdLst>
    <p:notesMasterId r:id="rId17"/>
  </p:notesMasterIdLst>
  <p:sldIdLst>
    <p:sldId id="295" r:id="rId3"/>
    <p:sldId id="314" r:id="rId4"/>
    <p:sldId id="298" r:id="rId5"/>
    <p:sldId id="350" r:id="rId6"/>
    <p:sldId id="256" r:id="rId7"/>
    <p:sldId id="351" r:id="rId8"/>
    <p:sldId id="334" r:id="rId9"/>
    <p:sldId id="352" r:id="rId10"/>
    <p:sldId id="356" r:id="rId11"/>
    <p:sldId id="355" r:id="rId12"/>
    <p:sldId id="327" r:id="rId13"/>
    <p:sldId id="354" r:id="rId14"/>
    <p:sldId id="345" r:id="rId15"/>
    <p:sldId id="319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9E745C-0632-17D4-8A47-ABA3122F8793}" name="Juan Claudio Escobar" initials="JCE" userId="Juan Claudio Escoba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F"/>
    <a:srgbClr val="E53028"/>
    <a:srgbClr val="8A3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86" autoAdjust="0"/>
    <p:restoredTop sz="95781" autoAdjust="0"/>
  </p:normalViewPr>
  <p:slideViewPr>
    <p:cSldViewPr snapToGrid="0" snapToObjects="1">
      <p:cViewPr varScale="1">
        <p:scale>
          <a:sx n="107" d="100"/>
          <a:sy n="107" d="100"/>
        </p:scale>
        <p:origin x="16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8891CB-1136-E54C-AA9E-A636A881DA7D}" type="doc">
      <dgm:prSet loTypeId="urn:microsoft.com/office/officeart/2005/8/layout/vList3" loCatId="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24E76ED5-6934-6A44-8111-C7A39BA00EAB}">
      <dgm:prSet phldrT="[Texto]"/>
      <dgm:spPr/>
      <dgm:t>
        <a:bodyPr/>
        <a:lstStyle/>
        <a:p>
          <a:pPr algn="l"/>
          <a:r>
            <a:rPr lang="es-MX" dirty="0">
              <a:latin typeface="Aptos" panose="020B0004020202020204" pitchFamily="34" charset="0"/>
            </a:rPr>
            <a:t>Eliminación del copago</a:t>
          </a:r>
        </a:p>
      </dgm:t>
    </dgm:pt>
    <dgm:pt modelId="{7F6B73AE-0768-2A4E-A83C-F411FF68861A}" type="parTrans" cxnId="{FA29EB44-6FD2-4C4A-B6EA-E28FFFB151F7}">
      <dgm:prSet/>
      <dgm:spPr/>
      <dgm:t>
        <a:bodyPr/>
        <a:lstStyle/>
        <a:p>
          <a:endParaRPr lang="es-MX"/>
        </a:p>
      </dgm:t>
    </dgm:pt>
    <dgm:pt modelId="{AEDD7FA2-3102-B54D-B0D8-45976D73CE01}" type="sibTrans" cxnId="{FA29EB44-6FD2-4C4A-B6EA-E28FFFB151F7}">
      <dgm:prSet/>
      <dgm:spPr/>
      <dgm:t>
        <a:bodyPr/>
        <a:lstStyle/>
        <a:p>
          <a:endParaRPr lang="es-MX"/>
        </a:p>
      </dgm:t>
    </dgm:pt>
    <dgm:pt modelId="{1C002F1D-7382-8641-843C-EA1575C2E8D2}">
      <dgm:prSet phldrT="[Texto]"/>
      <dgm:spPr/>
      <dgm:t>
        <a:bodyPr/>
        <a:lstStyle/>
        <a:p>
          <a:pPr algn="l"/>
          <a:r>
            <a:rPr lang="es-MX" dirty="0">
              <a:latin typeface="Aptos" panose="020B0004020202020204" pitchFamily="34" charset="0"/>
            </a:rPr>
            <a:t>Prohibición del prepago</a:t>
          </a:r>
        </a:p>
      </dgm:t>
    </dgm:pt>
    <dgm:pt modelId="{08E02E84-1582-D141-AB33-B5A104BFFA69}" type="parTrans" cxnId="{DB5B3567-1653-2148-927C-82D640EF22D9}">
      <dgm:prSet/>
      <dgm:spPr/>
      <dgm:t>
        <a:bodyPr/>
        <a:lstStyle/>
        <a:p>
          <a:endParaRPr lang="es-MX"/>
        </a:p>
      </dgm:t>
    </dgm:pt>
    <dgm:pt modelId="{B9B0145F-C691-624E-BCE0-C75575D39E86}" type="sibTrans" cxnId="{DB5B3567-1653-2148-927C-82D640EF22D9}">
      <dgm:prSet/>
      <dgm:spPr/>
      <dgm:t>
        <a:bodyPr/>
        <a:lstStyle/>
        <a:p>
          <a:endParaRPr lang="es-MX"/>
        </a:p>
      </dgm:t>
    </dgm:pt>
    <dgm:pt modelId="{96E96816-0522-1F4A-B8AC-03E88B54FB88}">
      <dgm:prSet/>
      <dgm:spPr/>
      <dgm:t>
        <a:bodyPr/>
        <a:lstStyle/>
        <a:p>
          <a:pPr algn="l"/>
          <a:r>
            <a:rPr lang="es-MX" dirty="0">
              <a:latin typeface="Aptos" panose="020B0004020202020204" pitchFamily="34" charset="0"/>
            </a:rPr>
            <a:t>Exceso de retribución</a:t>
          </a:r>
        </a:p>
      </dgm:t>
    </dgm:pt>
    <dgm:pt modelId="{C70CCE81-9AAD-634F-B972-A9D538E16174}" type="parTrans" cxnId="{054D197F-E192-4B4D-BCE1-D6536B3F507C}">
      <dgm:prSet/>
      <dgm:spPr/>
      <dgm:t>
        <a:bodyPr/>
        <a:lstStyle/>
        <a:p>
          <a:endParaRPr lang="es-MX"/>
        </a:p>
      </dgm:t>
    </dgm:pt>
    <dgm:pt modelId="{5379D5DB-3677-BD48-A1A7-7AA29A6D2ECB}" type="sibTrans" cxnId="{054D197F-E192-4B4D-BCE1-D6536B3F507C}">
      <dgm:prSet/>
      <dgm:spPr/>
      <dgm:t>
        <a:bodyPr/>
        <a:lstStyle/>
        <a:p>
          <a:endParaRPr lang="es-MX"/>
        </a:p>
      </dgm:t>
    </dgm:pt>
    <dgm:pt modelId="{6CCA1600-2024-5644-B00E-7285D2776C46}">
      <dgm:prSet/>
      <dgm:spPr/>
      <dgm:t>
        <a:bodyPr/>
        <a:lstStyle/>
        <a:p>
          <a:pPr algn="l"/>
          <a:r>
            <a:rPr lang="es-MX" dirty="0">
              <a:latin typeface="Aptos" panose="020B0004020202020204" pitchFamily="34" charset="0"/>
            </a:rPr>
            <a:t>Eliminación de las becas</a:t>
          </a:r>
        </a:p>
      </dgm:t>
    </dgm:pt>
    <dgm:pt modelId="{0905DF92-6EA3-9C41-89C2-C1E5F6DB26CF}" type="parTrans" cxnId="{ECB20E75-9BCA-0F47-9883-C988201CD362}">
      <dgm:prSet/>
      <dgm:spPr/>
      <dgm:t>
        <a:bodyPr/>
        <a:lstStyle/>
        <a:p>
          <a:endParaRPr lang="es-MX"/>
        </a:p>
      </dgm:t>
    </dgm:pt>
    <dgm:pt modelId="{0DF509E8-BFC8-0F48-920C-33E1B708EBAB}" type="sibTrans" cxnId="{ECB20E75-9BCA-0F47-9883-C988201CD362}">
      <dgm:prSet/>
      <dgm:spPr/>
      <dgm:t>
        <a:bodyPr/>
        <a:lstStyle/>
        <a:p>
          <a:endParaRPr lang="es-MX"/>
        </a:p>
      </dgm:t>
    </dgm:pt>
    <dgm:pt modelId="{1E4109F1-5C18-D041-9B2F-1C9838C72575}">
      <dgm:prSet/>
      <dgm:spPr/>
      <dgm:t>
        <a:bodyPr/>
        <a:lstStyle/>
        <a:p>
          <a:pPr algn="l"/>
          <a:r>
            <a:rPr lang="es-MX" dirty="0">
              <a:latin typeface="Aptos" panose="020B0004020202020204" pitchFamily="34" charset="0"/>
            </a:rPr>
            <a:t>Exclusión de los estudiantes en modalidad a distancia</a:t>
          </a:r>
        </a:p>
      </dgm:t>
    </dgm:pt>
    <dgm:pt modelId="{BA4018EA-CE4E-C645-8A84-ACED5C3208CF}" type="parTrans" cxnId="{D5BAF00E-A4B4-B64C-B4E1-F3CFAB6F5FA1}">
      <dgm:prSet/>
      <dgm:spPr/>
      <dgm:t>
        <a:bodyPr/>
        <a:lstStyle/>
        <a:p>
          <a:endParaRPr lang="es-MX"/>
        </a:p>
      </dgm:t>
    </dgm:pt>
    <dgm:pt modelId="{2571F24B-3EA2-CC41-8710-340D1D791C8F}" type="sibTrans" cxnId="{D5BAF00E-A4B4-B64C-B4E1-F3CFAB6F5FA1}">
      <dgm:prSet/>
      <dgm:spPr/>
      <dgm:t>
        <a:bodyPr/>
        <a:lstStyle/>
        <a:p>
          <a:endParaRPr lang="es-MX"/>
        </a:p>
      </dgm:t>
    </dgm:pt>
    <dgm:pt modelId="{92BA3A3C-BFA8-3048-935A-E0847FC52BBF}" type="pres">
      <dgm:prSet presAssocID="{638891CB-1136-E54C-AA9E-A636A881DA7D}" presName="linearFlow" presStyleCnt="0">
        <dgm:presLayoutVars>
          <dgm:dir/>
          <dgm:resizeHandles val="exact"/>
        </dgm:presLayoutVars>
      </dgm:prSet>
      <dgm:spPr/>
    </dgm:pt>
    <dgm:pt modelId="{5C6BD735-E9AD-7F4A-BBD2-F1215235A0B8}" type="pres">
      <dgm:prSet presAssocID="{24E76ED5-6934-6A44-8111-C7A39BA00EAB}" presName="composite" presStyleCnt="0"/>
      <dgm:spPr/>
    </dgm:pt>
    <dgm:pt modelId="{6387806A-B809-4146-9FFE-E878B08CF9BA}" type="pres">
      <dgm:prSet presAssocID="{24E76ED5-6934-6A44-8111-C7A39BA00EAB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con relleno sólido"/>
        </a:ext>
      </dgm:extLst>
    </dgm:pt>
    <dgm:pt modelId="{4C710A4A-1F96-5D4A-AA4E-436F378FF05A}" type="pres">
      <dgm:prSet presAssocID="{24E76ED5-6934-6A44-8111-C7A39BA00EAB}" presName="txShp" presStyleLbl="node1" presStyleIdx="0" presStyleCnt="5">
        <dgm:presLayoutVars>
          <dgm:bulletEnabled val="1"/>
        </dgm:presLayoutVars>
      </dgm:prSet>
      <dgm:spPr/>
    </dgm:pt>
    <dgm:pt modelId="{563CC13C-1DA8-0340-B8EB-635297141191}" type="pres">
      <dgm:prSet presAssocID="{AEDD7FA2-3102-B54D-B0D8-45976D73CE01}" presName="spacing" presStyleCnt="0"/>
      <dgm:spPr/>
    </dgm:pt>
    <dgm:pt modelId="{38058178-536D-B44C-A8F7-1453FF7834E7}" type="pres">
      <dgm:prSet presAssocID="{1C002F1D-7382-8641-843C-EA1575C2E8D2}" presName="composite" presStyleCnt="0"/>
      <dgm:spPr/>
    </dgm:pt>
    <dgm:pt modelId="{DCDDE988-35EB-C741-A9F8-70C662F9B809}" type="pres">
      <dgm:prSet presAssocID="{1C002F1D-7382-8641-843C-EA1575C2E8D2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on relleno sólido"/>
        </a:ext>
      </dgm:extLst>
    </dgm:pt>
    <dgm:pt modelId="{FB117998-4CDD-D64D-A983-686A0EC21BFA}" type="pres">
      <dgm:prSet presAssocID="{1C002F1D-7382-8641-843C-EA1575C2E8D2}" presName="txShp" presStyleLbl="node1" presStyleIdx="1" presStyleCnt="5">
        <dgm:presLayoutVars>
          <dgm:bulletEnabled val="1"/>
        </dgm:presLayoutVars>
      </dgm:prSet>
      <dgm:spPr/>
    </dgm:pt>
    <dgm:pt modelId="{626C838C-E4D6-4C4E-8286-AB0D2C55F02F}" type="pres">
      <dgm:prSet presAssocID="{B9B0145F-C691-624E-BCE0-C75575D39E86}" presName="spacing" presStyleCnt="0"/>
      <dgm:spPr/>
    </dgm:pt>
    <dgm:pt modelId="{24F2925E-C873-F748-8A03-A9BB34B64761}" type="pres">
      <dgm:prSet presAssocID="{96E96816-0522-1F4A-B8AC-03E88B54FB88}" presName="composite" presStyleCnt="0"/>
      <dgm:spPr/>
    </dgm:pt>
    <dgm:pt modelId="{319345D1-70FF-E24F-A37A-97551AB4E5BF}" type="pres">
      <dgm:prSet presAssocID="{96E96816-0522-1F4A-B8AC-03E88B54FB88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con relleno sólido"/>
        </a:ext>
      </dgm:extLst>
    </dgm:pt>
    <dgm:pt modelId="{DFD0400D-320A-B34D-B11E-F84DCB576053}" type="pres">
      <dgm:prSet presAssocID="{96E96816-0522-1F4A-B8AC-03E88B54FB88}" presName="txShp" presStyleLbl="node1" presStyleIdx="2" presStyleCnt="5">
        <dgm:presLayoutVars>
          <dgm:bulletEnabled val="1"/>
        </dgm:presLayoutVars>
      </dgm:prSet>
      <dgm:spPr/>
    </dgm:pt>
    <dgm:pt modelId="{DCD5CBC8-2648-CF48-9BC2-88D406DA390B}" type="pres">
      <dgm:prSet presAssocID="{5379D5DB-3677-BD48-A1A7-7AA29A6D2ECB}" presName="spacing" presStyleCnt="0"/>
      <dgm:spPr/>
    </dgm:pt>
    <dgm:pt modelId="{B40C7831-5F69-6647-A831-6917CC4A9130}" type="pres">
      <dgm:prSet presAssocID="{6CCA1600-2024-5644-B00E-7285D2776C46}" presName="composite" presStyleCnt="0"/>
      <dgm:spPr/>
    </dgm:pt>
    <dgm:pt modelId="{FDD3EE63-E73D-AA45-A52C-77413D04D817}" type="pres">
      <dgm:prSet presAssocID="{6CCA1600-2024-5644-B00E-7285D2776C46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con relleno sólido"/>
        </a:ext>
      </dgm:extLst>
    </dgm:pt>
    <dgm:pt modelId="{A44E0D13-2F92-604D-BBE4-296EF58168C3}" type="pres">
      <dgm:prSet presAssocID="{6CCA1600-2024-5644-B00E-7285D2776C46}" presName="txShp" presStyleLbl="node1" presStyleIdx="3" presStyleCnt="5">
        <dgm:presLayoutVars>
          <dgm:bulletEnabled val="1"/>
        </dgm:presLayoutVars>
      </dgm:prSet>
      <dgm:spPr/>
    </dgm:pt>
    <dgm:pt modelId="{92F0D4A4-E970-9E42-8100-CF0F7DF553FF}" type="pres">
      <dgm:prSet presAssocID="{0DF509E8-BFC8-0F48-920C-33E1B708EBAB}" presName="spacing" presStyleCnt="0"/>
      <dgm:spPr/>
    </dgm:pt>
    <dgm:pt modelId="{ACC32681-01C9-5848-8863-7C072EBC7E03}" type="pres">
      <dgm:prSet presAssocID="{1E4109F1-5C18-D041-9B2F-1C9838C72575}" presName="composite" presStyleCnt="0"/>
      <dgm:spPr/>
    </dgm:pt>
    <dgm:pt modelId="{CEC1E2EB-6A41-B243-ABC8-E1BF4B4EFBF3}" type="pres">
      <dgm:prSet presAssocID="{1E4109F1-5C18-D041-9B2F-1C9838C72575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5 con relleno sólido"/>
        </a:ext>
      </dgm:extLst>
    </dgm:pt>
    <dgm:pt modelId="{F91B4CE8-7F26-914E-AF4E-AD4C8C669B76}" type="pres">
      <dgm:prSet presAssocID="{1E4109F1-5C18-D041-9B2F-1C9838C72575}" presName="txShp" presStyleLbl="node1" presStyleIdx="4" presStyleCnt="5">
        <dgm:presLayoutVars>
          <dgm:bulletEnabled val="1"/>
        </dgm:presLayoutVars>
      </dgm:prSet>
      <dgm:spPr/>
    </dgm:pt>
  </dgm:ptLst>
  <dgm:cxnLst>
    <dgm:cxn modelId="{56E0460C-B4AF-A848-BCB1-96605735399A}" type="presOf" srcId="{1C002F1D-7382-8641-843C-EA1575C2E8D2}" destId="{FB117998-4CDD-D64D-A983-686A0EC21BFA}" srcOrd="0" destOrd="0" presId="urn:microsoft.com/office/officeart/2005/8/layout/vList3"/>
    <dgm:cxn modelId="{D5BAF00E-A4B4-B64C-B4E1-F3CFAB6F5FA1}" srcId="{638891CB-1136-E54C-AA9E-A636A881DA7D}" destId="{1E4109F1-5C18-D041-9B2F-1C9838C72575}" srcOrd="4" destOrd="0" parTransId="{BA4018EA-CE4E-C645-8A84-ACED5C3208CF}" sibTransId="{2571F24B-3EA2-CC41-8710-340D1D791C8F}"/>
    <dgm:cxn modelId="{FA29EB44-6FD2-4C4A-B6EA-E28FFFB151F7}" srcId="{638891CB-1136-E54C-AA9E-A636A881DA7D}" destId="{24E76ED5-6934-6A44-8111-C7A39BA00EAB}" srcOrd="0" destOrd="0" parTransId="{7F6B73AE-0768-2A4E-A83C-F411FF68861A}" sibTransId="{AEDD7FA2-3102-B54D-B0D8-45976D73CE01}"/>
    <dgm:cxn modelId="{1013CE59-1FB5-F942-9154-575C77AEC0C0}" type="presOf" srcId="{24E76ED5-6934-6A44-8111-C7A39BA00EAB}" destId="{4C710A4A-1F96-5D4A-AA4E-436F378FF05A}" srcOrd="0" destOrd="0" presId="urn:microsoft.com/office/officeart/2005/8/layout/vList3"/>
    <dgm:cxn modelId="{DB5B3567-1653-2148-927C-82D640EF22D9}" srcId="{638891CB-1136-E54C-AA9E-A636A881DA7D}" destId="{1C002F1D-7382-8641-843C-EA1575C2E8D2}" srcOrd="1" destOrd="0" parTransId="{08E02E84-1582-D141-AB33-B5A104BFFA69}" sibTransId="{B9B0145F-C691-624E-BCE0-C75575D39E86}"/>
    <dgm:cxn modelId="{ECB20E75-9BCA-0F47-9883-C988201CD362}" srcId="{638891CB-1136-E54C-AA9E-A636A881DA7D}" destId="{6CCA1600-2024-5644-B00E-7285D2776C46}" srcOrd="3" destOrd="0" parTransId="{0905DF92-6EA3-9C41-89C2-C1E5F6DB26CF}" sibTransId="{0DF509E8-BFC8-0F48-920C-33E1B708EBAB}"/>
    <dgm:cxn modelId="{054D197F-E192-4B4D-BCE1-D6536B3F507C}" srcId="{638891CB-1136-E54C-AA9E-A636A881DA7D}" destId="{96E96816-0522-1F4A-B8AC-03E88B54FB88}" srcOrd="2" destOrd="0" parTransId="{C70CCE81-9AAD-634F-B972-A9D538E16174}" sibTransId="{5379D5DB-3677-BD48-A1A7-7AA29A6D2ECB}"/>
    <dgm:cxn modelId="{944D5194-A6C4-5949-9DBF-DB92C44328CF}" type="presOf" srcId="{1E4109F1-5C18-D041-9B2F-1C9838C72575}" destId="{F91B4CE8-7F26-914E-AF4E-AD4C8C669B76}" srcOrd="0" destOrd="0" presId="urn:microsoft.com/office/officeart/2005/8/layout/vList3"/>
    <dgm:cxn modelId="{DF153B9A-0A89-8849-8572-CA9E97456E9B}" type="presOf" srcId="{96E96816-0522-1F4A-B8AC-03E88B54FB88}" destId="{DFD0400D-320A-B34D-B11E-F84DCB576053}" srcOrd="0" destOrd="0" presId="urn:microsoft.com/office/officeart/2005/8/layout/vList3"/>
    <dgm:cxn modelId="{4F8BF8F8-EDFF-8745-8773-E5677D2FDEC1}" type="presOf" srcId="{6CCA1600-2024-5644-B00E-7285D2776C46}" destId="{A44E0D13-2F92-604D-BBE4-296EF58168C3}" srcOrd="0" destOrd="0" presId="urn:microsoft.com/office/officeart/2005/8/layout/vList3"/>
    <dgm:cxn modelId="{1FEAD0F9-557C-7749-A8A3-A9B7FE50E4C7}" type="presOf" srcId="{638891CB-1136-E54C-AA9E-A636A881DA7D}" destId="{92BA3A3C-BFA8-3048-935A-E0847FC52BBF}" srcOrd="0" destOrd="0" presId="urn:microsoft.com/office/officeart/2005/8/layout/vList3"/>
    <dgm:cxn modelId="{E6D5ACF4-2C9D-E44D-A31B-5B380448506D}" type="presParOf" srcId="{92BA3A3C-BFA8-3048-935A-E0847FC52BBF}" destId="{5C6BD735-E9AD-7F4A-BBD2-F1215235A0B8}" srcOrd="0" destOrd="0" presId="urn:microsoft.com/office/officeart/2005/8/layout/vList3"/>
    <dgm:cxn modelId="{723F63E3-0842-7341-A1C0-B012BDA15945}" type="presParOf" srcId="{5C6BD735-E9AD-7F4A-BBD2-F1215235A0B8}" destId="{6387806A-B809-4146-9FFE-E878B08CF9BA}" srcOrd="0" destOrd="0" presId="urn:microsoft.com/office/officeart/2005/8/layout/vList3"/>
    <dgm:cxn modelId="{83F707F1-665F-774B-BBFD-81C3EBCD1956}" type="presParOf" srcId="{5C6BD735-E9AD-7F4A-BBD2-F1215235A0B8}" destId="{4C710A4A-1F96-5D4A-AA4E-436F378FF05A}" srcOrd="1" destOrd="0" presId="urn:microsoft.com/office/officeart/2005/8/layout/vList3"/>
    <dgm:cxn modelId="{B26D3734-451E-2C49-898F-DD6E4F919A28}" type="presParOf" srcId="{92BA3A3C-BFA8-3048-935A-E0847FC52BBF}" destId="{563CC13C-1DA8-0340-B8EB-635297141191}" srcOrd="1" destOrd="0" presId="urn:microsoft.com/office/officeart/2005/8/layout/vList3"/>
    <dgm:cxn modelId="{546C76E3-0950-7143-90D4-0C469ADBC896}" type="presParOf" srcId="{92BA3A3C-BFA8-3048-935A-E0847FC52BBF}" destId="{38058178-536D-B44C-A8F7-1453FF7834E7}" srcOrd="2" destOrd="0" presId="urn:microsoft.com/office/officeart/2005/8/layout/vList3"/>
    <dgm:cxn modelId="{A6820293-09B5-F542-B95E-A8B02D36AB5F}" type="presParOf" srcId="{38058178-536D-B44C-A8F7-1453FF7834E7}" destId="{DCDDE988-35EB-C741-A9F8-70C662F9B809}" srcOrd="0" destOrd="0" presId="urn:microsoft.com/office/officeart/2005/8/layout/vList3"/>
    <dgm:cxn modelId="{ECDE6717-B62B-D448-B5F0-37283E98684E}" type="presParOf" srcId="{38058178-536D-B44C-A8F7-1453FF7834E7}" destId="{FB117998-4CDD-D64D-A983-686A0EC21BFA}" srcOrd="1" destOrd="0" presId="urn:microsoft.com/office/officeart/2005/8/layout/vList3"/>
    <dgm:cxn modelId="{03D5C140-74E9-B043-A8BB-1E72247AA3C3}" type="presParOf" srcId="{92BA3A3C-BFA8-3048-935A-E0847FC52BBF}" destId="{626C838C-E4D6-4C4E-8286-AB0D2C55F02F}" srcOrd="3" destOrd="0" presId="urn:microsoft.com/office/officeart/2005/8/layout/vList3"/>
    <dgm:cxn modelId="{82995A16-D4A4-B542-8F1D-C94EA56E433C}" type="presParOf" srcId="{92BA3A3C-BFA8-3048-935A-E0847FC52BBF}" destId="{24F2925E-C873-F748-8A03-A9BB34B64761}" srcOrd="4" destOrd="0" presId="urn:microsoft.com/office/officeart/2005/8/layout/vList3"/>
    <dgm:cxn modelId="{65F1BA99-5EE3-604B-9D64-173936987CA1}" type="presParOf" srcId="{24F2925E-C873-F748-8A03-A9BB34B64761}" destId="{319345D1-70FF-E24F-A37A-97551AB4E5BF}" srcOrd="0" destOrd="0" presId="urn:microsoft.com/office/officeart/2005/8/layout/vList3"/>
    <dgm:cxn modelId="{3F530015-260E-3744-B663-1DEF82C99D35}" type="presParOf" srcId="{24F2925E-C873-F748-8A03-A9BB34B64761}" destId="{DFD0400D-320A-B34D-B11E-F84DCB576053}" srcOrd="1" destOrd="0" presId="urn:microsoft.com/office/officeart/2005/8/layout/vList3"/>
    <dgm:cxn modelId="{03F3ED66-C2C4-0340-9E3C-7BD0B8388AFA}" type="presParOf" srcId="{92BA3A3C-BFA8-3048-935A-E0847FC52BBF}" destId="{DCD5CBC8-2648-CF48-9BC2-88D406DA390B}" srcOrd="5" destOrd="0" presId="urn:microsoft.com/office/officeart/2005/8/layout/vList3"/>
    <dgm:cxn modelId="{428F4B78-A672-BD4D-B4BE-41D12E5DFBCD}" type="presParOf" srcId="{92BA3A3C-BFA8-3048-935A-E0847FC52BBF}" destId="{B40C7831-5F69-6647-A831-6917CC4A9130}" srcOrd="6" destOrd="0" presId="urn:microsoft.com/office/officeart/2005/8/layout/vList3"/>
    <dgm:cxn modelId="{6A67BC8E-3329-CF4E-A95A-94BBC03CC599}" type="presParOf" srcId="{B40C7831-5F69-6647-A831-6917CC4A9130}" destId="{FDD3EE63-E73D-AA45-A52C-77413D04D817}" srcOrd="0" destOrd="0" presId="urn:microsoft.com/office/officeart/2005/8/layout/vList3"/>
    <dgm:cxn modelId="{6D19CA6D-CC67-7641-B52B-6DF2098934C2}" type="presParOf" srcId="{B40C7831-5F69-6647-A831-6917CC4A9130}" destId="{A44E0D13-2F92-604D-BBE4-296EF58168C3}" srcOrd="1" destOrd="0" presId="urn:microsoft.com/office/officeart/2005/8/layout/vList3"/>
    <dgm:cxn modelId="{786D1047-70CD-8D47-A04A-1E353A0A68A2}" type="presParOf" srcId="{92BA3A3C-BFA8-3048-935A-E0847FC52BBF}" destId="{92F0D4A4-E970-9E42-8100-CF0F7DF553FF}" srcOrd="7" destOrd="0" presId="urn:microsoft.com/office/officeart/2005/8/layout/vList3"/>
    <dgm:cxn modelId="{85AD6A6B-7109-4B4E-83CA-92B19807A47F}" type="presParOf" srcId="{92BA3A3C-BFA8-3048-935A-E0847FC52BBF}" destId="{ACC32681-01C9-5848-8863-7C072EBC7E03}" srcOrd="8" destOrd="0" presId="urn:microsoft.com/office/officeart/2005/8/layout/vList3"/>
    <dgm:cxn modelId="{61B3F1B3-8500-B84E-B7D8-69529DA1D5A7}" type="presParOf" srcId="{ACC32681-01C9-5848-8863-7C072EBC7E03}" destId="{CEC1E2EB-6A41-B243-ABC8-E1BF4B4EFBF3}" srcOrd="0" destOrd="0" presId="urn:microsoft.com/office/officeart/2005/8/layout/vList3"/>
    <dgm:cxn modelId="{6D189544-8F24-044E-9631-8EA8C446ED46}" type="presParOf" srcId="{ACC32681-01C9-5848-8863-7C072EBC7E03}" destId="{F91B4CE8-7F26-914E-AF4E-AD4C8C669B7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C76065-21C5-104C-83F0-F5977ECDB1AA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3DA6FA1-0905-204E-B215-C5D16C0BA66D}">
      <dgm:prSet phldrT="[Texto]" custT="1"/>
      <dgm:spPr>
        <a:solidFill>
          <a:srgbClr val="00A3AF"/>
        </a:solidFill>
      </dgm:spPr>
      <dgm:t>
        <a:bodyPr/>
        <a:lstStyle/>
        <a:p>
          <a:r>
            <a:rPr lang="es-CL" sz="1400" dirty="0">
              <a:solidFill>
                <a:schemeClr val="bg1"/>
              </a:solidFill>
              <a:latin typeface="Aptos" panose="020B0004020202020204" pitchFamily="34" charset="0"/>
            </a:rPr>
            <a:t>El FES no genera una deuda con monto determinado a sus beneficiarios, sino que una </a:t>
          </a:r>
          <a:r>
            <a:rPr lang="es-CL" sz="1400" b="1" dirty="0">
              <a:solidFill>
                <a:schemeClr val="bg1"/>
              </a:solidFill>
              <a:latin typeface="Aptos" panose="020B0004020202020204" pitchFamily="34" charset="0"/>
            </a:rPr>
            <a:t>obligación de contribución o retribución</a:t>
          </a:r>
          <a:r>
            <a:rPr lang="es-CL" sz="1400" dirty="0">
              <a:solidFill>
                <a:schemeClr val="bg1"/>
              </a:solidFill>
              <a:latin typeface="Aptos" panose="020B0004020202020204" pitchFamily="34" charset="0"/>
            </a:rPr>
            <a:t>, pasando de un sistema de créditos a otro de naturaleza tributaria.</a:t>
          </a:r>
          <a:endParaRPr lang="es-MX" sz="140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83BCADB6-8C2D-9841-8A34-1AD85E1AAF65}" type="parTrans" cxnId="{4CDEA09F-CF40-CD45-9A13-020333FBB30E}">
      <dgm:prSet/>
      <dgm:spPr/>
      <dgm:t>
        <a:bodyPr/>
        <a:lstStyle/>
        <a:p>
          <a:endParaRPr lang="es-MX" sz="2000"/>
        </a:p>
      </dgm:t>
    </dgm:pt>
    <dgm:pt modelId="{5DAAF0FC-809B-E54E-8487-8931B9356CE4}" type="sibTrans" cxnId="{4CDEA09F-CF40-CD45-9A13-020333FBB30E}">
      <dgm:prSet/>
      <dgm:spPr/>
      <dgm:t>
        <a:bodyPr/>
        <a:lstStyle/>
        <a:p>
          <a:endParaRPr lang="es-MX" sz="2000"/>
        </a:p>
      </dgm:t>
    </dgm:pt>
    <dgm:pt modelId="{7ECC4758-4FFA-3047-A64A-6E0558328D5A}">
      <dgm:prSet phldrT="[Texto]" custT="1"/>
      <dgm:spPr/>
      <dgm:t>
        <a:bodyPr/>
        <a:lstStyle/>
        <a:p>
          <a:r>
            <a:rPr lang="es-CL" sz="1400" dirty="0">
              <a:latin typeface="Aptos" panose="020B0004020202020204" pitchFamily="34" charset="0"/>
            </a:rPr>
            <a:t>Obligación de </a:t>
          </a:r>
          <a:r>
            <a:rPr lang="es-CL" sz="1400" b="1" dirty="0">
              <a:latin typeface="Aptos" panose="020B0004020202020204" pitchFamily="34" charset="0"/>
            </a:rPr>
            <a:t>financiamiento total</a:t>
          </a:r>
          <a:r>
            <a:rPr lang="es-CL" sz="1400" dirty="0">
              <a:latin typeface="Aptos" panose="020B0004020202020204" pitchFamily="34" charset="0"/>
            </a:rPr>
            <a:t>. Prohíbe a los estudiantes y a sus familias contribuir parcialmente al financiamiento durante sus estudios.</a:t>
          </a:r>
          <a:endParaRPr lang="es-MX" sz="1400" dirty="0">
            <a:latin typeface="Aptos" panose="020B0004020202020204" pitchFamily="34" charset="0"/>
          </a:endParaRPr>
        </a:p>
      </dgm:t>
    </dgm:pt>
    <dgm:pt modelId="{D71519B8-5A77-B742-A176-B8948964F637}" type="parTrans" cxnId="{D681A9A3-A773-A745-882A-C45D64973D00}">
      <dgm:prSet/>
      <dgm:spPr/>
      <dgm:t>
        <a:bodyPr/>
        <a:lstStyle/>
        <a:p>
          <a:endParaRPr lang="es-MX" sz="2000"/>
        </a:p>
      </dgm:t>
    </dgm:pt>
    <dgm:pt modelId="{CAF9DA17-4E0E-0143-AD92-716AEBB5826A}" type="sibTrans" cxnId="{D681A9A3-A773-A745-882A-C45D64973D00}">
      <dgm:prSet/>
      <dgm:spPr/>
      <dgm:t>
        <a:bodyPr/>
        <a:lstStyle/>
        <a:p>
          <a:endParaRPr lang="es-MX" sz="2000"/>
        </a:p>
      </dgm:t>
    </dgm:pt>
    <dgm:pt modelId="{C6A79FCC-CDC7-3546-84D1-B86167288B9C}">
      <dgm:prSet phldrT="[Texto]" custT="1"/>
      <dgm:spPr/>
      <dgm:t>
        <a:bodyPr/>
        <a:lstStyle/>
        <a:p>
          <a:r>
            <a:rPr lang="es-CL" sz="1400" dirty="0">
              <a:latin typeface="Aptos" panose="020B0004020202020204" pitchFamily="34" charset="0"/>
            </a:rPr>
            <a:t>Imposibilidad de </a:t>
          </a:r>
          <a:r>
            <a:rPr lang="es-CL" sz="1400" b="1" dirty="0">
              <a:latin typeface="Aptos" panose="020B0004020202020204" pitchFamily="34" charset="0"/>
            </a:rPr>
            <a:t>prepagar</a:t>
          </a:r>
          <a:r>
            <a:rPr lang="es-CL" sz="1400" dirty="0">
              <a:latin typeface="Aptos" panose="020B0004020202020204" pitchFamily="34" charset="0"/>
            </a:rPr>
            <a:t>.</a:t>
          </a:r>
          <a:endParaRPr lang="es-MX" sz="1400" dirty="0">
            <a:latin typeface="Aptos" panose="020B0004020202020204" pitchFamily="34" charset="0"/>
          </a:endParaRPr>
        </a:p>
      </dgm:t>
    </dgm:pt>
    <dgm:pt modelId="{AEFE811A-B626-6745-A747-349DBE73D042}" type="parTrans" cxnId="{3BDD77D1-2801-0542-9446-7BB0D29A403D}">
      <dgm:prSet/>
      <dgm:spPr/>
      <dgm:t>
        <a:bodyPr/>
        <a:lstStyle/>
        <a:p>
          <a:endParaRPr lang="es-MX" sz="2000"/>
        </a:p>
      </dgm:t>
    </dgm:pt>
    <dgm:pt modelId="{9FE48B7C-61A9-7C47-8081-21250F372372}" type="sibTrans" cxnId="{3BDD77D1-2801-0542-9446-7BB0D29A403D}">
      <dgm:prSet/>
      <dgm:spPr/>
      <dgm:t>
        <a:bodyPr/>
        <a:lstStyle/>
        <a:p>
          <a:endParaRPr lang="es-MX" sz="2000"/>
        </a:p>
      </dgm:t>
    </dgm:pt>
    <dgm:pt modelId="{7D6AD489-B721-FF4B-9E0F-EA7FE5956BBE}">
      <dgm:prSet custT="1"/>
      <dgm:spPr/>
      <dgm:t>
        <a:bodyPr/>
        <a:lstStyle/>
        <a:p>
          <a:r>
            <a:rPr lang="es-CL" sz="1400" dirty="0">
              <a:latin typeface="Aptos" panose="020B0004020202020204" pitchFamily="34" charset="0"/>
            </a:rPr>
            <a:t>Genera casos con </a:t>
          </a:r>
          <a:r>
            <a:rPr lang="es-CL" sz="1400" b="1" dirty="0">
              <a:latin typeface="Aptos" panose="020B0004020202020204" pitchFamily="34" charset="0"/>
            </a:rPr>
            <a:t>exceso de retribución</a:t>
          </a:r>
          <a:r>
            <a:rPr lang="es-CL" sz="1400" dirty="0">
              <a:latin typeface="Aptos" panose="020B0004020202020204" pitchFamily="34" charset="0"/>
            </a:rPr>
            <a:t>.   </a:t>
          </a:r>
          <a:endParaRPr lang="es-MX" sz="1400" dirty="0">
            <a:latin typeface="Aptos" panose="020B0004020202020204" pitchFamily="34" charset="0"/>
          </a:endParaRPr>
        </a:p>
      </dgm:t>
    </dgm:pt>
    <dgm:pt modelId="{D5FAE2EF-2DE8-0F49-B657-F2C76F9CBA2F}" type="parTrans" cxnId="{3C012C9C-D665-F442-B22E-3A9D9424AA59}">
      <dgm:prSet/>
      <dgm:spPr/>
      <dgm:t>
        <a:bodyPr/>
        <a:lstStyle/>
        <a:p>
          <a:endParaRPr lang="es-MX" sz="2000"/>
        </a:p>
      </dgm:t>
    </dgm:pt>
    <dgm:pt modelId="{2553DEC3-3581-9744-AC56-F980B8C20E84}" type="sibTrans" cxnId="{3C012C9C-D665-F442-B22E-3A9D9424AA59}">
      <dgm:prSet/>
      <dgm:spPr/>
      <dgm:t>
        <a:bodyPr/>
        <a:lstStyle/>
        <a:p>
          <a:endParaRPr lang="es-MX" sz="2000"/>
        </a:p>
      </dgm:t>
    </dgm:pt>
    <dgm:pt modelId="{4ADCFCE8-347B-424E-B679-44C3730DBF98}">
      <dgm:prSet custT="1"/>
      <dgm:spPr/>
      <dgm:t>
        <a:bodyPr/>
        <a:lstStyle/>
        <a:p>
          <a:r>
            <a:rPr lang="es-CL" sz="1400" dirty="0">
              <a:latin typeface="Aptos" panose="020B0004020202020204" pitchFamily="34" charset="0"/>
            </a:rPr>
            <a:t>Imposibilidad de copago genera saltos discretos en el apoyo estatal (indirecto) a estudiantes según su vulnerabilidad.</a:t>
          </a:r>
          <a:endParaRPr lang="es-MX" sz="1400" dirty="0">
            <a:latin typeface="Aptos" panose="020B0004020202020204" pitchFamily="34" charset="0"/>
          </a:endParaRPr>
        </a:p>
      </dgm:t>
    </dgm:pt>
    <dgm:pt modelId="{5AA13706-7862-D447-B2A0-CBD3C1368757}" type="parTrans" cxnId="{E7E481A6-07B1-9F4B-BADA-C1C1E1284A1E}">
      <dgm:prSet/>
      <dgm:spPr/>
      <dgm:t>
        <a:bodyPr/>
        <a:lstStyle/>
        <a:p>
          <a:endParaRPr lang="es-MX" sz="2000"/>
        </a:p>
      </dgm:t>
    </dgm:pt>
    <dgm:pt modelId="{2BDD7646-2819-7B47-A063-619E11D543D6}" type="sibTrans" cxnId="{E7E481A6-07B1-9F4B-BADA-C1C1E1284A1E}">
      <dgm:prSet/>
      <dgm:spPr/>
      <dgm:t>
        <a:bodyPr/>
        <a:lstStyle/>
        <a:p>
          <a:endParaRPr lang="es-MX" sz="2000"/>
        </a:p>
      </dgm:t>
    </dgm:pt>
    <dgm:pt modelId="{1CAC7245-47BC-B349-99E6-8CAC5938AB15}">
      <dgm:prSet custT="1"/>
      <dgm:spPr/>
      <dgm:t>
        <a:bodyPr/>
        <a:lstStyle/>
        <a:p>
          <a:r>
            <a:rPr lang="es-CL" sz="1400" dirty="0">
              <a:latin typeface="Aptos" panose="020B0004020202020204" pitchFamily="34" charset="0"/>
            </a:rPr>
            <a:t>Sustentabilidad afectada por una </a:t>
          </a:r>
          <a:r>
            <a:rPr lang="es-CL" sz="1400" b="1" dirty="0">
              <a:latin typeface="Aptos" panose="020B0004020202020204" pitchFamily="34" charset="0"/>
            </a:rPr>
            <a:t>esperable autoselección</a:t>
          </a:r>
          <a:r>
            <a:rPr lang="es-CL" sz="1400" dirty="0">
              <a:latin typeface="Aptos" panose="020B0004020202020204" pitchFamily="34" charset="0"/>
            </a:rPr>
            <a:t>.</a:t>
          </a:r>
        </a:p>
      </dgm:t>
    </dgm:pt>
    <dgm:pt modelId="{981C1B97-41CD-004E-88FB-A6398A75B806}" type="parTrans" cxnId="{059CA3AD-1913-5344-8D66-0534865F6462}">
      <dgm:prSet/>
      <dgm:spPr/>
      <dgm:t>
        <a:bodyPr/>
        <a:lstStyle/>
        <a:p>
          <a:endParaRPr lang="es-MX" sz="2000"/>
        </a:p>
      </dgm:t>
    </dgm:pt>
    <dgm:pt modelId="{4E2CE3C1-1CCA-9B40-A372-7BEAA832F4CF}" type="sibTrans" cxnId="{059CA3AD-1913-5344-8D66-0534865F6462}">
      <dgm:prSet/>
      <dgm:spPr/>
      <dgm:t>
        <a:bodyPr/>
        <a:lstStyle/>
        <a:p>
          <a:endParaRPr lang="es-MX" sz="2000"/>
        </a:p>
      </dgm:t>
    </dgm:pt>
    <dgm:pt modelId="{5278DE24-8B29-4B42-A683-B43D9FC8350F}" type="pres">
      <dgm:prSet presAssocID="{ABC76065-21C5-104C-83F0-F5977ECDB1AA}" presName="vert0" presStyleCnt="0">
        <dgm:presLayoutVars>
          <dgm:dir/>
          <dgm:animOne val="branch"/>
          <dgm:animLvl val="lvl"/>
        </dgm:presLayoutVars>
      </dgm:prSet>
      <dgm:spPr/>
    </dgm:pt>
    <dgm:pt modelId="{75E4CB80-6C0C-CC4F-9CEE-7324BD3A71E0}" type="pres">
      <dgm:prSet presAssocID="{13DA6FA1-0905-204E-B215-C5D16C0BA66D}" presName="thickLine" presStyleLbl="alignNode1" presStyleIdx="0" presStyleCnt="1"/>
      <dgm:spPr/>
    </dgm:pt>
    <dgm:pt modelId="{CAE5C5D9-1B08-1A4D-B061-78E1E6F38478}" type="pres">
      <dgm:prSet presAssocID="{13DA6FA1-0905-204E-B215-C5D16C0BA66D}" presName="horz1" presStyleCnt="0"/>
      <dgm:spPr/>
    </dgm:pt>
    <dgm:pt modelId="{3267A262-762B-7E44-9D55-43EFD60B42E0}" type="pres">
      <dgm:prSet presAssocID="{13DA6FA1-0905-204E-B215-C5D16C0BA66D}" presName="tx1" presStyleLbl="revTx" presStyleIdx="0" presStyleCnt="6"/>
      <dgm:spPr/>
    </dgm:pt>
    <dgm:pt modelId="{C170A17B-FAA7-E44B-93DF-81A4E535F152}" type="pres">
      <dgm:prSet presAssocID="{13DA6FA1-0905-204E-B215-C5D16C0BA66D}" presName="vert1" presStyleCnt="0"/>
      <dgm:spPr/>
    </dgm:pt>
    <dgm:pt modelId="{DFB0166B-10EE-BE4F-ACAD-7E694F5E5584}" type="pres">
      <dgm:prSet presAssocID="{7ECC4758-4FFA-3047-A64A-6E0558328D5A}" presName="vertSpace2a" presStyleCnt="0"/>
      <dgm:spPr/>
    </dgm:pt>
    <dgm:pt modelId="{47B00BD1-684C-C84F-A252-D26204C78FE2}" type="pres">
      <dgm:prSet presAssocID="{7ECC4758-4FFA-3047-A64A-6E0558328D5A}" presName="horz2" presStyleCnt="0"/>
      <dgm:spPr/>
    </dgm:pt>
    <dgm:pt modelId="{9BBF53B6-1043-1549-91B7-72CD96ADD0B3}" type="pres">
      <dgm:prSet presAssocID="{7ECC4758-4FFA-3047-A64A-6E0558328D5A}" presName="horzSpace2" presStyleCnt="0"/>
      <dgm:spPr/>
    </dgm:pt>
    <dgm:pt modelId="{F0D23BA2-4C6A-3848-8194-E8173641F575}" type="pres">
      <dgm:prSet presAssocID="{7ECC4758-4FFA-3047-A64A-6E0558328D5A}" presName="tx2" presStyleLbl="revTx" presStyleIdx="1" presStyleCnt="6"/>
      <dgm:spPr/>
    </dgm:pt>
    <dgm:pt modelId="{3F87BA98-1505-E945-A7EB-AF16F4BD1597}" type="pres">
      <dgm:prSet presAssocID="{7ECC4758-4FFA-3047-A64A-6E0558328D5A}" presName="vert2" presStyleCnt="0"/>
      <dgm:spPr/>
    </dgm:pt>
    <dgm:pt modelId="{41E5A015-2798-224C-BA8B-12521651F0DF}" type="pres">
      <dgm:prSet presAssocID="{7ECC4758-4FFA-3047-A64A-6E0558328D5A}" presName="thinLine2b" presStyleLbl="callout" presStyleIdx="0" presStyleCnt="5"/>
      <dgm:spPr/>
    </dgm:pt>
    <dgm:pt modelId="{7A2FC585-804A-E44F-9530-E1583ECFBE6D}" type="pres">
      <dgm:prSet presAssocID="{7ECC4758-4FFA-3047-A64A-6E0558328D5A}" presName="vertSpace2b" presStyleCnt="0"/>
      <dgm:spPr/>
    </dgm:pt>
    <dgm:pt modelId="{09C92EC5-867C-0B41-9293-079C60986542}" type="pres">
      <dgm:prSet presAssocID="{C6A79FCC-CDC7-3546-84D1-B86167288B9C}" presName="horz2" presStyleCnt="0"/>
      <dgm:spPr/>
    </dgm:pt>
    <dgm:pt modelId="{125986F2-70D1-9649-87EB-C2AF130969CB}" type="pres">
      <dgm:prSet presAssocID="{C6A79FCC-CDC7-3546-84D1-B86167288B9C}" presName="horzSpace2" presStyleCnt="0"/>
      <dgm:spPr/>
    </dgm:pt>
    <dgm:pt modelId="{BFFF32F3-E315-DD45-9CE0-F3497D9AFB53}" type="pres">
      <dgm:prSet presAssocID="{C6A79FCC-CDC7-3546-84D1-B86167288B9C}" presName="tx2" presStyleLbl="revTx" presStyleIdx="2" presStyleCnt="6"/>
      <dgm:spPr/>
    </dgm:pt>
    <dgm:pt modelId="{817C4DDF-BD3B-F74E-A2AB-16DFDE8D63C8}" type="pres">
      <dgm:prSet presAssocID="{C6A79FCC-CDC7-3546-84D1-B86167288B9C}" presName="vert2" presStyleCnt="0"/>
      <dgm:spPr/>
    </dgm:pt>
    <dgm:pt modelId="{284FC5D7-0CD4-384E-90E8-E751326DC593}" type="pres">
      <dgm:prSet presAssocID="{C6A79FCC-CDC7-3546-84D1-B86167288B9C}" presName="thinLine2b" presStyleLbl="callout" presStyleIdx="1" presStyleCnt="5"/>
      <dgm:spPr/>
    </dgm:pt>
    <dgm:pt modelId="{ECBA35AF-5278-8D48-AA1D-032307AC8777}" type="pres">
      <dgm:prSet presAssocID="{C6A79FCC-CDC7-3546-84D1-B86167288B9C}" presName="vertSpace2b" presStyleCnt="0"/>
      <dgm:spPr/>
    </dgm:pt>
    <dgm:pt modelId="{7E016E83-6378-9945-A708-934D1681B3C5}" type="pres">
      <dgm:prSet presAssocID="{7D6AD489-B721-FF4B-9E0F-EA7FE5956BBE}" presName="horz2" presStyleCnt="0"/>
      <dgm:spPr/>
    </dgm:pt>
    <dgm:pt modelId="{15A98A9E-9856-D248-92AA-6C51916BC1AE}" type="pres">
      <dgm:prSet presAssocID="{7D6AD489-B721-FF4B-9E0F-EA7FE5956BBE}" presName="horzSpace2" presStyleCnt="0"/>
      <dgm:spPr/>
    </dgm:pt>
    <dgm:pt modelId="{3416A9E0-F406-9644-AA7E-B50C947D3682}" type="pres">
      <dgm:prSet presAssocID="{7D6AD489-B721-FF4B-9E0F-EA7FE5956BBE}" presName="tx2" presStyleLbl="revTx" presStyleIdx="3" presStyleCnt="6"/>
      <dgm:spPr/>
    </dgm:pt>
    <dgm:pt modelId="{5DC9AD7C-01CC-BA4C-A6FD-844F6CC59E77}" type="pres">
      <dgm:prSet presAssocID="{7D6AD489-B721-FF4B-9E0F-EA7FE5956BBE}" presName="vert2" presStyleCnt="0"/>
      <dgm:spPr/>
    </dgm:pt>
    <dgm:pt modelId="{91B8FD4D-5E64-7543-9247-5C6307EDC52C}" type="pres">
      <dgm:prSet presAssocID="{7D6AD489-B721-FF4B-9E0F-EA7FE5956BBE}" presName="thinLine2b" presStyleLbl="callout" presStyleIdx="2" presStyleCnt="5"/>
      <dgm:spPr/>
    </dgm:pt>
    <dgm:pt modelId="{6B231A85-39D2-CD4B-ACB2-E0EFCD3869DA}" type="pres">
      <dgm:prSet presAssocID="{7D6AD489-B721-FF4B-9E0F-EA7FE5956BBE}" presName="vertSpace2b" presStyleCnt="0"/>
      <dgm:spPr/>
    </dgm:pt>
    <dgm:pt modelId="{76CA584C-8936-C74A-A3D5-8A4E4EFD4B33}" type="pres">
      <dgm:prSet presAssocID="{1CAC7245-47BC-B349-99E6-8CAC5938AB15}" presName="horz2" presStyleCnt="0"/>
      <dgm:spPr/>
    </dgm:pt>
    <dgm:pt modelId="{6A2FE8DE-D3DA-B94F-BBC7-DF978B8A8C95}" type="pres">
      <dgm:prSet presAssocID="{1CAC7245-47BC-B349-99E6-8CAC5938AB15}" presName="horzSpace2" presStyleCnt="0"/>
      <dgm:spPr/>
    </dgm:pt>
    <dgm:pt modelId="{45CEC0DC-99A1-A64B-9481-C90046B32383}" type="pres">
      <dgm:prSet presAssocID="{1CAC7245-47BC-B349-99E6-8CAC5938AB15}" presName="tx2" presStyleLbl="revTx" presStyleIdx="4" presStyleCnt="6"/>
      <dgm:spPr/>
    </dgm:pt>
    <dgm:pt modelId="{092DF3F1-DEE6-8A4F-99AA-70DE1C729426}" type="pres">
      <dgm:prSet presAssocID="{1CAC7245-47BC-B349-99E6-8CAC5938AB15}" presName="vert2" presStyleCnt="0"/>
      <dgm:spPr/>
    </dgm:pt>
    <dgm:pt modelId="{1EE6BECB-5D7D-FB4B-AAB5-66768E52184B}" type="pres">
      <dgm:prSet presAssocID="{1CAC7245-47BC-B349-99E6-8CAC5938AB15}" presName="thinLine2b" presStyleLbl="callout" presStyleIdx="3" presStyleCnt="5"/>
      <dgm:spPr/>
    </dgm:pt>
    <dgm:pt modelId="{0ABD335A-0273-DB40-B522-ABCFAB75AE7A}" type="pres">
      <dgm:prSet presAssocID="{1CAC7245-47BC-B349-99E6-8CAC5938AB15}" presName="vertSpace2b" presStyleCnt="0"/>
      <dgm:spPr/>
    </dgm:pt>
    <dgm:pt modelId="{61D1A8FF-F771-694E-9DCE-4434C539B51B}" type="pres">
      <dgm:prSet presAssocID="{4ADCFCE8-347B-424E-B679-44C3730DBF98}" presName="horz2" presStyleCnt="0"/>
      <dgm:spPr/>
    </dgm:pt>
    <dgm:pt modelId="{4E53B11C-7DE2-BD42-8A02-8E6CEE5A4333}" type="pres">
      <dgm:prSet presAssocID="{4ADCFCE8-347B-424E-B679-44C3730DBF98}" presName="horzSpace2" presStyleCnt="0"/>
      <dgm:spPr/>
    </dgm:pt>
    <dgm:pt modelId="{6A4F5438-D14B-4541-AA76-DFB13BCB4B69}" type="pres">
      <dgm:prSet presAssocID="{4ADCFCE8-347B-424E-B679-44C3730DBF98}" presName="tx2" presStyleLbl="revTx" presStyleIdx="5" presStyleCnt="6"/>
      <dgm:spPr/>
    </dgm:pt>
    <dgm:pt modelId="{3D6BC4AA-D9D4-7B4E-ABC8-D61CEC18DCD0}" type="pres">
      <dgm:prSet presAssocID="{4ADCFCE8-347B-424E-B679-44C3730DBF98}" presName="vert2" presStyleCnt="0"/>
      <dgm:spPr/>
    </dgm:pt>
    <dgm:pt modelId="{84803E06-9B4B-4F44-A561-0B606FD92D02}" type="pres">
      <dgm:prSet presAssocID="{4ADCFCE8-347B-424E-B679-44C3730DBF98}" presName="thinLine2b" presStyleLbl="callout" presStyleIdx="4" presStyleCnt="5"/>
      <dgm:spPr/>
    </dgm:pt>
    <dgm:pt modelId="{8E294115-FE20-EF47-8C3A-CE96EE02CBF1}" type="pres">
      <dgm:prSet presAssocID="{4ADCFCE8-347B-424E-B679-44C3730DBF98}" presName="vertSpace2b" presStyleCnt="0"/>
      <dgm:spPr/>
    </dgm:pt>
  </dgm:ptLst>
  <dgm:cxnLst>
    <dgm:cxn modelId="{7BABE42E-0146-D44F-B109-2A86EF7F7FA4}" type="presOf" srcId="{4ADCFCE8-347B-424E-B679-44C3730DBF98}" destId="{6A4F5438-D14B-4541-AA76-DFB13BCB4B69}" srcOrd="0" destOrd="0" presId="urn:microsoft.com/office/officeart/2008/layout/LinedList"/>
    <dgm:cxn modelId="{C2624038-B80C-A444-9847-365916D900F8}" type="presOf" srcId="{1CAC7245-47BC-B349-99E6-8CAC5938AB15}" destId="{45CEC0DC-99A1-A64B-9481-C90046B32383}" srcOrd="0" destOrd="0" presId="urn:microsoft.com/office/officeart/2008/layout/LinedList"/>
    <dgm:cxn modelId="{CEAB5A52-1A8A-7545-8494-96D3CB56BC41}" type="presOf" srcId="{13DA6FA1-0905-204E-B215-C5D16C0BA66D}" destId="{3267A262-762B-7E44-9D55-43EFD60B42E0}" srcOrd="0" destOrd="0" presId="urn:microsoft.com/office/officeart/2008/layout/LinedList"/>
    <dgm:cxn modelId="{9FFCB18F-C517-1844-B373-8D7C064CEFE5}" type="presOf" srcId="{7D6AD489-B721-FF4B-9E0F-EA7FE5956BBE}" destId="{3416A9E0-F406-9644-AA7E-B50C947D3682}" srcOrd="0" destOrd="0" presId="urn:microsoft.com/office/officeart/2008/layout/LinedList"/>
    <dgm:cxn modelId="{DF548F94-49CD-074F-9EF3-8FF4F0B0D524}" type="presOf" srcId="{ABC76065-21C5-104C-83F0-F5977ECDB1AA}" destId="{5278DE24-8B29-4B42-A683-B43D9FC8350F}" srcOrd="0" destOrd="0" presId="urn:microsoft.com/office/officeart/2008/layout/LinedList"/>
    <dgm:cxn modelId="{0CA24A9B-A012-104B-A5B6-C164DBBDFB9B}" type="presOf" srcId="{C6A79FCC-CDC7-3546-84D1-B86167288B9C}" destId="{BFFF32F3-E315-DD45-9CE0-F3497D9AFB53}" srcOrd="0" destOrd="0" presId="urn:microsoft.com/office/officeart/2008/layout/LinedList"/>
    <dgm:cxn modelId="{3C012C9C-D665-F442-B22E-3A9D9424AA59}" srcId="{13DA6FA1-0905-204E-B215-C5D16C0BA66D}" destId="{7D6AD489-B721-FF4B-9E0F-EA7FE5956BBE}" srcOrd="2" destOrd="0" parTransId="{D5FAE2EF-2DE8-0F49-B657-F2C76F9CBA2F}" sibTransId="{2553DEC3-3581-9744-AC56-F980B8C20E84}"/>
    <dgm:cxn modelId="{4CDEA09F-CF40-CD45-9A13-020333FBB30E}" srcId="{ABC76065-21C5-104C-83F0-F5977ECDB1AA}" destId="{13DA6FA1-0905-204E-B215-C5D16C0BA66D}" srcOrd="0" destOrd="0" parTransId="{83BCADB6-8C2D-9841-8A34-1AD85E1AAF65}" sibTransId="{5DAAF0FC-809B-E54E-8487-8931B9356CE4}"/>
    <dgm:cxn modelId="{D681A9A3-A773-A745-882A-C45D64973D00}" srcId="{13DA6FA1-0905-204E-B215-C5D16C0BA66D}" destId="{7ECC4758-4FFA-3047-A64A-6E0558328D5A}" srcOrd="0" destOrd="0" parTransId="{D71519B8-5A77-B742-A176-B8948964F637}" sibTransId="{CAF9DA17-4E0E-0143-AD92-716AEBB5826A}"/>
    <dgm:cxn modelId="{E7E481A6-07B1-9F4B-BADA-C1C1E1284A1E}" srcId="{13DA6FA1-0905-204E-B215-C5D16C0BA66D}" destId="{4ADCFCE8-347B-424E-B679-44C3730DBF98}" srcOrd="4" destOrd="0" parTransId="{5AA13706-7862-D447-B2A0-CBD3C1368757}" sibTransId="{2BDD7646-2819-7B47-A063-619E11D543D6}"/>
    <dgm:cxn modelId="{059CA3AD-1913-5344-8D66-0534865F6462}" srcId="{13DA6FA1-0905-204E-B215-C5D16C0BA66D}" destId="{1CAC7245-47BC-B349-99E6-8CAC5938AB15}" srcOrd="3" destOrd="0" parTransId="{981C1B97-41CD-004E-88FB-A6398A75B806}" sibTransId="{4E2CE3C1-1CCA-9B40-A372-7BEAA832F4CF}"/>
    <dgm:cxn modelId="{3BDD77D1-2801-0542-9446-7BB0D29A403D}" srcId="{13DA6FA1-0905-204E-B215-C5D16C0BA66D}" destId="{C6A79FCC-CDC7-3546-84D1-B86167288B9C}" srcOrd="1" destOrd="0" parTransId="{AEFE811A-B626-6745-A747-349DBE73D042}" sibTransId="{9FE48B7C-61A9-7C47-8081-21250F372372}"/>
    <dgm:cxn modelId="{5D0A67DC-6256-8E4D-A8F2-0318D80CA8F8}" type="presOf" srcId="{7ECC4758-4FFA-3047-A64A-6E0558328D5A}" destId="{F0D23BA2-4C6A-3848-8194-E8173641F575}" srcOrd="0" destOrd="0" presId="urn:microsoft.com/office/officeart/2008/layout/LinedList"/>
    <dgm:cxn modelId="{73942B6E-BE88-EA44-A8FD-2671E1850971}" type="presParOf" srcId="{5278DE24-8B29-4B42-A683-B43D9FC8350F}" destId="{75E4CB80-6C0C-CC4F-9CEE-7324BD3A71E0}" srcOrd="0" destOrd="0" presId="urn:microsoft.com/office/officeart/2008/layout/LinedList"/>
    <dgm:cxn modelId="{DB519933-4AE9-B743-A7D5-4EB846EF3250}" type="presParOf" srcId="{5278DE24-8B29-4B42-A683-B43D9FC8350F}" destId="{CAE5C5D9-1B08-1A4D-B061-78E1E6F38478}" srcOrd="1" destOrd="0" presId="urn:microsoft.com/office/officeart/2008/layout/LinedList"/>
    <dgm:cxn modelId="{AE58270D-DEBC-CD4B-AE00-201AB63F6F09}" type="presParOf" srcId="{CAE5C5D9-1B08-1A4D-B061-78E1E6F38478}" destId="{3267A262-762B-7E44-9D55-43EFD60B42E0}" srcOrd="0" destOrd="0" presId="urn:microsoft.com/office/officeart/2008/layout/LinedList"/>
    <dgm:cxn modelId="{672644A9-D08E-F941-8499-BD567D4CE646}" type="presParOf" srcId="{CAE5C5D9-1B08-1A4D-B061-78E1E6F38478}" destId="{C170A17B-FAA7-E44B-93DF-81A4E535F152}" srcOrd="1" destOrd="0" presId="urn:microsoft.com/office/officeart/2008/layout/LinedList"/>
    <dgm:cxn modelId="{2184D2DA-BDAF-6441-A33A-E246A4EC87DC}" type="presParOf" srcId="{C170A17B-FAA7-E44B-93DF-81A4E535F152}" destId="{DFB0166B-10EE-BE4F-ACAD-7E694F5E5584}" srcOrd="0" destOrd="0" presId="urn:microsoft.com/office/officeart/2008/layout/LinedList"/>
    <dgm:cxn modelId="{EE57D6A8-B7EF-A149-B82F-7EAB21BFDF77}" type="presParOf" srcId="{C170A17B-FAA7-E44B-93DF-81A4E535F152}" destId="{47B00BD1-684C-C84F-A252-D26204C78FE2}" srcOrd="1" destOrd="0" presId="urn:microsoft.com/office/officeart/2008/layout/LinedList"/>
    <dgm:cxn modelId="{D30C6DA1-4AD5-4749-A132-3E0A3B6F4295}" type="presParOf" srcId="{47B00BD1-684C-C84F-A252-D26204C78FE2}" destId="{9BBF53B6-1043-1549-91B7-72CD96ADD0B3}" srcOrd="0" destOrd="0" presId="urn:microsoft.com/office/officeart/2008/layout/LinedList"/>
    <dgm:cxn modelId="{07966669-5714-A746-815D-E50AEDDD26C7}" type="presParOf" srcId="{47B00BD1-684C-C84F-A252-D26204C78FE2}" destId="{F0D23BA2-4C6A-3848-8194-E8173641F575}" srcOrd="1" destOrd="0" presId="urn:microsoft.com/office/officeart/2008/layout/LinedList"/>
    <dgm:cxn modelId="{31BD6526-534F-1E4F-8A30-F41F94D1E3A7}" type="presParOf" srcId="{47B00BD1-684C-C84F-A252-D26204C78FE2}" destId="{3F87BA98-1505-E945-A7EB-AF16F4BD1597}" srcOrd="2" destOrd="0" presId="urn:microsoft.com/office/officeart/2008/layout/LinedList"/>
    <dgm:cxn modelId="{C580DAB6-1F4A-A74E-9EB4-A7C51C254973}" type="presParOf" srcId="{C170A17B-FAA7-E44B-93DF-81A4E535F152}" destId="{41E5A015-2798-224C-BA8B-12521651F0DF}" srcOrd="2" destOrd="0" presId="urn:microsoft.com/office/officeart/2008/layout/LinedList"/>
    <dgm:cxn modelId="{6B460098-DFC1-E849-9FB4-7AC37305C990}" type="presParOf" srcId="{C170A17B-FAA7-E44B-93DF-81A4E535F152}" destId="{7A2FC585-804A-E44F-9530-E1583ECFBE6D}" srcOrd="3" destOrd="0" presId="urn:microsoft.com/office/officeart/2008/layout/LinedList"/>
    <dgm:cxn modelId="{61901858-C8BF-444F-98B9-8E8B0EACE15B}" type="presParOf" srcId="{C170A17B-FAA7-E44B-93DF-81A4E535F152}" destId="{09C92EC5-867C-0B41-9293-079C60986542}" srcOrd="4" destOrd="0" presId="urn:microsoft.com/office/officeart/2008/layout/LinedList"/>
    <dgm:cxn modelId="{E85AFAB8-071F-3141-9776-C7337271B0E5}" type="presParOf" srcId="{09C92EC5-867C-0B41-9293-079C60986542}" destId="{125986F2-70D1-9649-87EB-C2AF130969CB}" srcOrd="0" destOrd="0" presId="urn:microsoft.com/office/officeart/2008/layout/LinedList"/>
    <dgm:cxn modelId="{39F2570C-BCCC-9E46-B777-E0707BC2C964}" type="presParOf" srcId="{09C92EC5-867C-0B41-9293-079C60986542}" destId="{BFFF32F3-E315-DD45-9CE0-F3497D9AFB53}" srcOrd="1" destOrd="0" presId="urn:microsoft.com/office/officeart/2008/layout/LinedList"/>
    <dgm:cxn modelId="{59363D43-A45A-CF4F-9E57-8B4CFBEEF9F7}" type="presParOf" srcId="{09C92EC5-867C-0B41-9293-079C60986542}" destId="{817C4DDF-BD3B-F74E-A2AB-16DFDE8D63C8}" srcOrd="2" destOrd="0" presId="urn:microsoft.com/office/officeart/2008/layout/LinedList"/>
    <dgm:cxn modelId="{E77FFD1B-0676-2745-B582-AF1C0D1EF589}" type="presParOf" srcId="{C170A17B-FAA7-E44B-93DF-81A4E535F152}" destId="{284FC5D7-0CD4-384E-90E8-E751326DC593}" srcOrd="5" destOrd="0" presId="urn:microsoft.com/office/officeart/2008/layout/LinedList"/>
    <dgm:cxn modelId="{31DE6825-8783-664A-9699-1299D33C9EA9}" type="presParOf" srcId="{C170A17B-FAA7-E44B-93DF-81A4E535F152}" destId="{ECBA35AF-5278-8D48-AA1D-032307AC8777}" srcOrd="6" destOrd="0" presId="urn:microsoft.com/office/officeart/2008/layout/LinedList"/>
    <dgm:cxn modelId="{8E193D3C-16A2-6F4A-991F-5A6A37233B7E}" type="presParOf" srcId="{C170A17B-FAA7-E44B-93DF-81A4E535F152}" destId="{7E016E83-6378-9945-A708-934D1681B3C5}" srcOrd="7" destOrd="0" presId="urn:microsoft.com/office/officeart/2008/layout/LinedList"/>
    <dgm:cxn modelId="{5545F139-11EE-4A4B-8F7B-CA89AC784E73}" type="presParOf" srcId="{7E016E83-6378-9945-A708-934D1681B3C5}" destId="{15A98A9E-9856-D248-92AA-6C51916BC1AE}" srcOrd="0" destOrd="0" presId="urn:microsoft.com/office/officeart/2008/layout/LinedList"/>
    <dgm:cxn modelId="{E27945E3-AF30-7B4B-84F7-8AA033234D29}" type="presParOf" srcId="{7E016E83-6378-9945-A708-934D1681B3C5}" destId="{3416A9E0-F406-9644-AA7E-B50C947D3682}" srcOrd="1" destOrd="0" presId="urn:microsoft.com/office/officeart/2008/layout/LinedList"/>
    <dgm:cxn modelId="{86FCF997-D28E-1C49-BA76-F337D8B3C77A}" type="presParOf" srcId="{7E016E83-6378-9945-A708-934D1681B3C5}" destId="{5DC9AD7C-01CC-BA4C-A6FD-844F6CC59E77}" srcOrd="2" destOrd="0" presId="urn:microsoft.com/office/officeart/2008/layout/LinedList"/>
    <dgm:cxn modelId="{3B1065CB-B2F2-2A42-9876-451F3297F122}" type="presParOf" srcId="{C170A17B-FAA7-E44B-93DF-81A4E535F152}" destId="{91B8FD4D-5E64-7543-9247-5C6307EDC52C}" srcOrd="8" destOrd="0" presId="urn:microsoft.com/office/officeart/2008/layout/LinedList"/>
    <dgm:cxn modelId="{AAE9544F-4900-A442-AA5F-5FA5F93C0777}" type="presParOf" srcId="{C170A17B-FAA7-E44B-93DF-81A4E535F152}" destId="{6B231A85-39D2-CD4B-ACB2-E0EFCD3869DA}" srcOrd="9" destOrd="0" presId="urn:microsoft.com/office/officeart/2008/layout/LinedList"/>
    <dgm:cxn modelId="{14B47A06-140F-3E46-9F0B-CFDAFD4088E2}" type="presParOf" srcId="{C170A17B-FAA7-E44B-93DF-81A4E535F152}" destId="{76CA584C-8936-C74A-A3D5-8A4E4EFD4B33}" srcOrd="10" destOrd="0" presId="urn:microsoft.com/office/officeart/2008/layout/LinedList"/>
    <dgm:cxn modelId="{796C0424-9319-4D40-B6B5-DAB9F2F31930}" type="presParOf" srcId="{76CA584C-8936-C74A-A3D5-8A4E4EFD4B33}" destId="{6A2FE8DE-D3DA-B94F-BBC7-DF978B8A8C95}" srcOrd="0" destOrd="0" presId="urn:microsoft.com/office/officeart/2008/layout/LinedList"/>
    <dgm:cxn modelId="{1C6F2FC7-5FF5-E447-974C-156A94D7D54E}" type="presParOf" srcId="{76CA584C-8936-C74A-A3D5-8A4E4EFD4B33}" destId="{45CEC0DC-99A1-A64B-9481-C90046B32383}" srcOrd="1" destOrd="0" presId="urn:microsoft.com/office/officeart/2008/layout/LinedList"/>
    <dgm:cxn modelId="{27B2904D-162B-B44D-B864-1E9B5DAD92A4}" type="presParOf" srcId="{76CA584C-8936-C74A-A3D5-8A4E4EFD4B33}" destId="{092DF3F1-DEE6-8A4F-99AA-70DE1C729426}" srcOrd="2" destOrd="0" presId="urn:microsoft.com/office/officeart/2008/layout/LinedList"/>
    <dgm:cxn modelId="{15B9807F-50A5-7B40-811F-C5083F201182}" type="presParOf" srcId="{C170A17B-FAA7-E44B-93DF-81A4E535F152}" destId="{1EE6BECB-5D7D-FB4B-AAB5-66768E52184B}" srcOrd="11" destOrd="0" presId="urn:microsoft.com/office/officeart/2008/layout/LinedList"/>
    <dgm:cxn modelId="{36652148-B4C5-264A-9926-5D84A344DE73}" type="presParOf" srcId="{C170A17B-FAA7-E44B-93DF-81A4E535F152}" destId="{0ABD335A-0273-DB40-B522-ABCFAB75AE7A}" srcOrd="12" destOrd="0" presId="urn:microsoft.com/office/officeart/2008/layout/LinedList"/>
    <dgm:cxn modelId="{19908C4D-19E7-EF4E-9F3A-7C2A11C4821F}" type="presParOf" srcId="{C170A17B-FAA7-E44B-93DF-81A4E535F152}" destId="{61D1A8FF-F771-694E-9DCE-4434C539B51B}" srcOrd="13" destOrd="0" presId="urn:microsoft.com/office/officeart/2008/layout/LinedList"/>
    <dgm:cxn modelId="{779B9BEE-4C2B-8148-8668-02967A5B1A3C}" type="presParOf" srcId="{61D1A8FF-F771-694E-9DCE-4434C539B51B}" destId="{4E53B11C-7DE2-BD42-8A02-8E6CEE5A4333}" srcOrd="0" destOrd="0" presId="urn:microsoft.com/office/officeart/2008/layout/LinedList"/>
    <dgm:cxn modelId="{CAB649F5-4E6D-954E-AD90-C9A2B642CDAB}" type="presParOf" srcId="{61D1A8FF-F771-694E-9DCE-4434C539B51B}" destId="{6A4F5438-D14B-4541-AA76-DFB13BCB4B69}" srcOrd="1" destOrd="0" presId="urn:microsoft.com/office/officeart/2008/layout/LinedList"/>
    <dgm:cxn modelId="{B536F538-C540-184E-8992-0CA18AE85EF8}" type="presParOf" srcId="{61D1A8FF-F771-694E-9DCE-4434C539B51B}" destId="{3D6BC4AA-D9D4-7B4E-ABC8-D61CEC18DCD0}" srcOrd="2" destOrd="0" presId="urn:microsoft.com/office/officeart/2008/layout/LinedList"/>
    <dgm:cxn modelId="{FF400A22-7B38-794F-89A6-3779D3070C8E}" type="presParOf" srcId="{C170A17B-FAA7-E44B-93DF-81A4E535F152}" destId="{84803E06-9B4B-4F44-A561-0B606FD92D02}" srcOrd="14" destOrd="0" presId="urn:microsoft.com/office/officeart/2008/layout/LinedList"/>
    <dgm:cxn modelId="{63AD281C-A5FA-5949-BE43-FAAEEB26D88B}" type="presParOf" srcId="{C170A17B-FAA7-E44B-93DF-81A4E535F152}" destId="{8E294115-FE20-EF47-8C3A-CE96EE02CBF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C76065-21C5-104C-83F0-F5977ECDB1AA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3DA6FA1-0905-204E-B215-C5D16C0BA66D}">
      <dgm:prSet phldrT="[Texto]" custT="1"/>
      <dgm:spPr>
        <a:solidFill>
          <a:srgbClr val="00A3AF"/>
        </a:solidFill>
      </dgm:spPr>
      <dgm:t>
        <a:bodyPr/>
        <a:lstStyle/>
        <a:p>
          <a:r>
            <a:rPr lang="es-CL" sz="1400" dirty="0">
              <a:solidFill>
                <a:schemeClr val="bg1"/>
              </a:solidFill>
              <a:latin typeface="Aptos" panose="020B0004020202020204" pitchFamily="34" charset="0"/>
            </a:rPr>
            <a:t>La eliminación de becas genera diversos problemas a los estudiantes TP</a:t>
          </a:r>
        </a:p>
      </dgm:t>
    </dgm:pt>
    <dgm:pt modelId="{83BCADB6-8C2D-9841-8A34-1AD85E1AAF65}" type="parTrans" cxnId="{4CDEA09F-CF40-CD45-9A13-020333FBB30E}">
      <dgm:prSet/>
      <dgm:spPr/>
      <dgm:t>
        <a:bodyPr/>
        <a:lstStyle/>
        <a:p>
          <a:endParaRPr lang="es-MX" sz="2000"/>
        </a:p>
      </dgm:t>
    </dgm:pt>
    <dgm:pt modelId="{5DAAF0FC-809B-E54E-8487-8931B9356CE4}" type="sibTrans" cxnId="{4CDEA09F-CF40-CD45-9A13-020333FBB30E}">
      <dgm:prSet/>
      <dgm:spPr/>
      <dgm:t>
        <a:bodyPr/>
        <a:lstStyle/>
        <a:p>
          <a:endParaRPr lang="es-MX" sz="2000"/>
        </a:p>
      </dgm:t>
    </dgm:pt>
    <dgm:pt modelId="{7ECC4758-4FFA-3047-A64A-6E0558328D5A}">
      <dgm:prSet phldrT="[Texto]" custT="1"/>
      <dgm:spPr/>
      <dgm:t>
        <a:bodyPr/>
        <a:lstStyle/>
        <a:p>
          <a:r>
            <a:rPr lang="es-ES" sz="1400" dirty="0">
              <a:latin typeface="Aptos" panose="020B0004020202020204" pitchFamily="34" charset="0"/>
            </a:rPr>
            <a:t>Reduce las alternativas de financiamiento disponibles para quienes quieran </a:t>
          </a:r>
          <a:r>
            <a:rPr lang="es-ES" sz="1400" b="1" dirty="0">
              <a:latin typeface="Aptos" panose="020B0004020202020204" pitchFamily="34" charset="0"/>
            </a:rPr>
            <a:t>optar por una IES fuera de Gratuidad y FES</a:t>
          </a:r>
          <a:r>
            <a:rPr lang="es-ES" sz="1400" dirty="0">
              <a:latin typeface="Aptos" panose="020B0004020202020204" pitchFamily="34" charset="0"/>
            </a:rPr>
            <a:t>.</a:t>
          </a:r>
          <a:endParaRPr lang="es-CL" sz="1400" dirty="0">
            <a:latin typeface="Aptos" panose="020B0004020202020204" pitchFamily="34" charset="0"/>
          </a:endParaRPr>
        </a:p>
      </dgm:t>
    </dgm:pt>
    <dgm:pt modelId="{D71519B8-5A77-B742-A176-B8948964F637}" type="parTrans" cxnId="{D681A9A3-A773-A745-882A-C45D64973D00}">
      <dgm:prSet/>
      <dgm:spPr/>
      <dgm:t>
        <a:bodyPr/>
        <a:lstStyle/>
        <a:p>
          <a:endParaRPr lang="es-MX" sz="2000"/>
        </a:p>
      </dgm:t>
    </dgm:pt>
    <dgm:pt modelId="{CAF9DA17-4E0E-0143-AD92-716AEBB5826A}" type="sibTrans" cxnId="{D681A9A3-A773-A745-882A-C45D64973D00}">
      <dgm:prSet/>
      <dgm:spPr/>
      <dgm:t>
        <a:bodyPr/>
        <a:lstStyle/>
        <a:p>
          <a:endParaRPr lang="es-MX" sz="2000"/>
        </a:p>
      </dgm:t>
    </dgm:pt>
    <dgm:pt modelId="{C6A79FCC-CDC7-3546-84D1-B86167288B9C}">
      <dgm:prSet phldrT="[Texto]" custT="1"/>
      <dgm:spPr/>
      <dgm:t>
        <a:bodyPr/>
        <a:lstStyle/>
        <a:p>
          <a:r>
            <a:rPr lang="es-ES" sz="1400" dirty="0">
              <a:latin typeface="Aptos" panose="020B0004020202020204" pitchFamily="34" charset="0"/>
            </a:rPr>
            <a:t>Significa un </a:t>
          </a:r>
          <a:r>
            <a:rPr lang="es-ES" sz="1400" b="1" dirty="0">
              <a:latin typeface="Aptos" panose="020B0004020202020204" pitchFamily="34" charset="0"/>
            </a:rPr>
            <a:t>retroceso en el apoyo a estudiantes más vulnerables </a:t>
          </a:r>
          <a:r>
            <a:rPr lang="es-ES" sz="1400" dirty="0">
              <a:latin typeface="Aptos" panose="020B0004020202020204" pitchFamily="34" charset="0"/>
            </a:rPr>
            <a:t>que por diversas razones no acceden hoy a gratuidad.</a:t>
          </a:r>
          <a:endParaRPr lang="es-MX" sz="1400" dirty="0">
            <a:latin typeface="Aptos" panose="020B0004020202020204" pitchFamily="34" charset="0"/>
          </a:endParaRPr>
        </a:p>
      </dgm:t>
    </dgm:pt>
    <dgm:pt modelId="{AEFE811A-B626-6745-A747-349DBE73D042}" type="parTrans" cxnId="{3BDD77D1-2801-0542-9446-7BB0D29A403D}">
      <dgm:prSet/>
      <dgm:spPr/>
      <dgm:t>
        <a:bodyPr/>
        <a:lstStyle/>
        <a:p>
          <a:endParaRPr lang="es-MX" sz="2000"/>
        </a:p>
      </dgm:t>
    </dgm:pt>
    <dgm:pt modelId="{9FE48B7C-61A9-7C47-8081-21250F372372}" type="sibTrans" cxnId="{3BDD77D1-2801-0542-9446-7BB0D29A403D}">
      <dgm:prSet/>
      <dgm:spPr/>
      <dgm:t>
        <a:bodyPr/>
        <a:lstStyle/>
        <a:p>
          <a:endParaRPr lang="es-MX" sz="2000"/>
        </a:p>
      </dgm:t>
    </dgm:pt>
    <dgm:pt modelId="{8D81278E-040E-4A01-BCFC-EA8B454C06C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400" b="0" i="0" u="none" kern="1200" dirty="0">
              <a:solidFill>
                <a:schemeClr val="tx1"/>
              </a:solidFill>
              <a:latin typeface="Aptos" panose="020B0004020202020204" pitchFamily="34" charset="0"/>
            </a:rPr>
            <a:t>Cifras 2024 para Beca Nuevo Milenio: </a:t>
          </a:r>
          <a:r>
            <a:rPr lang="es-ES_tradnl" sz="1400" b="1" i="0" u="none" kern="1200" dirty="0">
              <a:solidFill>
                <a:schemeClr val="tx1"/>
              </a:solidFill>
              <a:latin typeface="Aptos" panose="020B0004020202020204" pitchFamily="34" charset="0"/>
            </a:rPr>
            <a:t>39.993 estudiantes beneficiados con asignaciones por MM$28.044</a:t>
          </a:r>
          <a:r>
            <a:rPr lang="es-ES_tradnl" sz="1400" b="0" i="0" u="none" kern="1200" dirty="0">
              <a:solidFill>
                <a:schemeClr val="tx1"/>
              </a:solidFill>
              <a:latin typeface="Aptos" panose="020B0004020202020204" pitchFamily="34" charset="0"/>
            </a:rPr>
            <a:t> (</a:t>
          </a:r>
          <a:r>
            <a:rPr lang="es-ES_tradnl" sz="1400" b="0" i="0" u="none" strike="noStrike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Bicentenario 38.420 por MM</a:t>
          </a:r>
          <a:r>
            <a:rPr lang="es-ES_tradnl" sz="1400" b="0" i="0" u="none"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$126.473  y Juan Gómez Millas 14.201 por MM$15.826).      </a:t>
          </a:r>
          <a:endParaRPr lang="es-CL" sz="1400" b="0" i="0" u="none" kern="1200" dirty="0">
            <a:solidFill>
              <a:schemeClr val="tx1"/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0B7EE986-F78F-4449-A071-1ECA0148903C}" type="parTrans" cxnId="{220940E0-42CB-41E1-865B-3F4297C67FBF}">
      <dgm:prSet/>
      <dgm:spPr/>
      <dgm:t>
        <a:bodyPr/>
        <a:lstStyle/>
        <a:p>
          <a:endParaRPr lang="es-CL"/>
        </a:p>
      </dgm:t>
    </dgm:pt>
    <dgm:pt modelId="{6E56A775-D186-4033-A9C7-1FF896A01042}" type="sibTrans" cxnId="{220940E0-42CB-41E1-865B-3F4297C67FBF}">
      <dgm:prSet/>
      <dgm:spPr/>
      <dgm:t>
        <a:bodyPr/>
        <a:lstStyle/>
        <a:p>
          <a:endParaRPr lang="es-CL"/>
        </a:p>
      </dgm:t>
    </dgm:pt>
    <dgm:pt modelId="{319B5F4B-7CB0-FB4A-99CC-B688F1CC00FF}" type="pres">
      <dgm:prSet presAssocID="{ABC76065-21C5-104C-83F0-F5977ECDB1AA}" presName="vert0" presStyleCnt="0">
        <dgm:presLayoutVars>
          <dgm:dir/>
          <dgm:animOne val="branch"/>
          <dgm:animLvl val="lvl"/>
        </dgm:presLayoutVars>
      </dgm:prSet>
      <dgm:spPr/>
    </dgm:pt>
    <dgm:pt modelId="{E41F013C-128C-714D-B74D-E61FB53FB5F0}" type="pres">
      <dgm:prSet presAssocID="{13DA6FA1-0905-204E-B215-C5D16C0BA66D}" presName="thickLine" presStyleLbl="alignNode1" presStyleIdx="0" presStyleCnt="1"/>
      <dgm:spPr/>
    </dgm:pt>
    <dgm:pt modelId="{E941004D-2CF6-8142-8015-E1DB9F76BD0B}" type="pres">
      <dgm:prSet presAssocID="{13DA6FA1-0905-204E-B215-C5D16C0BA66D}" presName="horz1" presStyleCnt="0"/>
      <dgm:spPr/>
    </dgm:pt>
    <dgm:pt modelId="{96EEDD5C-CC28-D54C-9981-5A29A6C52472}" type="pres">
      <dgm:prSet presAssocID="{13DA6FA1-0905-204E-B215-C5D16C0BA66D}" presName="tx1" presStyleLbl="revTx" presStyleIdx="0" presStyleCnt="4"/>
      <dgm:spPr/>
    </dgm:pt>
    <dgm:pt modelId="{00A2E104-66F8-3E4A-ACFB-3CD9D64BE5B9}" type="pres">
      <dgm:prSet presAssocID="{13DA6FA1-0905-204E-B215-C5D16C0BA66D}" presName="vert1" presStyleCnt="0"/>
      <dgm:spPr/>
    </dgm:pt>
    <dgm:pt modelId="{5AA5B14C-D185-3A43-8EB2-C7256DB9BA35}" type="pres">
      <dgm:prSet presAssocID="{7ECC4758-4FFA-3047-A64A-6E0558328D5A}" presName="vertSpace2a" presStyleCnt="0"/>
      <dgm:spPr/>
    </dgm:pt>
    <dgm:pt modelId="{B5CE37AA-88BF-D546-8A84-2C583581741E}" type="pres">
      <dgm:prSet presAssocID="{7ECC4758-4FFA-3047-A64A-6E0558328D5A}" presName="horz2" presStyleCnt="0"/>
      <dgm:spPr/>
    </dgm:pt>
    <dgm:pt modelId="{BC24B46D-6107-2649-BDE1-13FD576DEB87}" type="pres">
      <dgm:prSet presAssocID="{7ECC4758-4FFA-3047-A64A-6E0558328D5A}" presName="horzSpace2" presStyleCnt="0"/>
      <dgm:spPr/>
    </dgm:pt>
    <dgm:pt modelId="{789D705E-CF4F-2B49-9E48-013E78376449}" type="pres">
      <dgm:prSet presAssocID="{7ECC4758-4FFA-3047-A64A-6E0558328D5A}" presName="tx2" presStyleLbl="revTx" presStyleIdx="1" presStyleCnt="4"/>
      <dgm:spPr/>
    </dgm:pt>
    <dgm:pt modelId="{61492557-48BE-C64E-B8B8-63DE6BD83E60}" type="pres">
      <dgm:prSet presAssocID="{7ECC4758-4FFA-3047-A64A-6E0558328D5A}" presName="vert2" presStyleCnt="0"/>
      <dgm:spPr/>
    </dgm:pt>
    <dgm:pt modelId="{D20087F5-307E-1044-A7C1-F9B38CFF5A77}" type="pres">
      <dgm:prSet presAssocID="{7ECC4758-4FFA-3047-A64A-6E0558328D5A}" presName="thinLine2b" presStyleLbl="callout" presStyleIdx="0" presStyleCnt="3"/>
      <dgm:spPr/>
    </dgm:pt>
    <dgm:pt modelId="{9F947EFF-8EFF-B143-8F66-91605A5AFAF5}" type="pres">
      <dgm:prSet presAssocID="{7ECC4758-4FFA-3047-A64A-6E0558328D5A}" presName="vertSpace2b" presStyleCnt="0"/>
      <dgm:spPr/>
    </dgm:pt>
    <dgm:pt modelId="{76344BFF-AB19-7C4A-916E-1CFC11AFD03C}" type="pres">
      <dgm:prSet presAssocID="{C6A79FCC-CDC7-3546-84D1-B86167288B9C}" presName="horz2" presStyleCnt="0"/>
      <dgm:spPr/>
    </dgm:pt>
    <dgm:pt modelId="{C3ECA409-DC46-704A-BC07-D6C84B4C0997}" type="pres">
      <dgm:prSet presAssocID="{C6A79FCC-CDC7-3546-84D1-B86167288B9C}" presName="horzSpace2" presStyleCnt="0"/>
      <dgm:spPr/>
    </dgm:pt>
    <dgm:pt modelId="{056F6AB5-5CA6-4849-B5C8-B4E496524C58}" type="pres">
      <dgm:prSet presAssocID="{C6A79FCC-CDC7-3546-84D1-B86167288B9C}" presName="tx2" presStyleLbl="revTx" presStyleIdx="2" presStyleCnt="4"/>
      <dgm:spPr/>
    </dgm:pt>
    <dgm:pt modelId="{DD890951-46F6-5B4A-A4FB-88AF6BA78025}" type="pres">
      <dgm:prSet presAssocID="{C6A79FCC-CDC7-3546-84D1-B86167288B9C}" presName="vert2" presStyleCnt="0"/>
      <dgm:spPr/>
    </dgm:pt>
    <dgm:pt modelId="{BAE06884-6F02-704C-BB48-F4F44B407D8D}" type="pres">
      <dgm:prSet presAssocID="{C6A79FCC-CDC7-3546-84D1-B86167288B9C}" presName="thinLine2b" presStyleLbl="callout" presStyleIdx="1" presStyleCnt="3"/>
      <dgm:spPr/>
    </dgm:pt>
    <dgm:pt modelId="{0C218C69-FA7B-D94B-951A-280CAC1320C6}" type="pres">
      <dgm:prSet presAssocID="{C6A79FCC-CDC7-3546-84D1-B86167288B9C}" presName="vertSpace2b" presStyleCnt="0"/>
      <dgm:spPr/>
    </dgm:pt>
    <dgm:pt modelId="{3A5F704C-EDD3-9C4C-842A-2159F0EC2DD7}" type="pres">
      <dgm:prSet presAssocID="{8D81278E-040E-4A01-BCFC-EA8B454C06C0}" presName="horz2" presStyleCnt="0"/>
      <dgm:spPr/>
    </dgm:pt>
    <dgm:pt modelId="{62ECACE3-CAA1-2046-9EBB-3EC6045BC19A}" type="pres">
      <dgm:prSet presAssocID="{8D81278E-040E-4A01-BCFC-EA8B454C06C0}" presName="horzSpace2" presStyleCnt="0"/>
      <dgm:spPr/>
    </dgm:pt>
    <dgm:pt modelId="{488598C8-C019-9644-9BC7-4F0FC5E31BD1}" type="pres">
      <dgm:prSet presAssocID="{8D81278E-040E-4A01-BCFC-EA8B454C06C0}" presName="tx2" presStyleLbl="revTx" presStyleIdx="3" presStyleCnt="4"/>
      <dgm:spPr/>
    </dgm:pt>
    <dgm:pt modelId="{66DFF3CE-D373-B54A-8A6E-04EFC9FFD2D7}" type="pres">
      <dgm:prSet presAssocID="{8D81278E-040E-4A01-BCFC-EA8B454C06C0}" presName="vert2" presStyleCnt="0"/>
      <dgm:spPr/>
    </dgm:pt>
    <dgm:pt modelId="{E85A6FED-3E39-9E45-A6E3-723F5C3849FF}" type="pres">
      <dgm:prSet presAssocID="{8D81278E-040E-4A01-BCFC-EA8B454C06C0}" presName="thinLine2b" presStyleLbl="callout" presStyleIdx="2" presStyleCnt="3"/>
      <dgm:spPr/>
    </dgm:pt>
    <dgm:pt modelId="{0C6D5E71-B27D-E346-A814-8EDAEDA7591D}" type="pres">
      <dgm:prSet presAssocID="{8D81278E-040E-4A01-BCFC-EA8B454C06C0}" presName="vertSpace2b" presStyleCnt="0"/>
      <dgm:spPr/>
    </dgm:pt>
  </dgm:ptLst>
  <dgm:cxnLst>
    <dgm:cxn modelId="{C3A6D14B-C80F-8F4C-AB30-64454D4E610E}" type="presOf" srcId="{13DA6FA1-0905-204E-B215-C5D16C0BA66D}" destId="{96EEDD5C-CC28-D54C-9981-5A29A6C52472}" srcOrd="0" destOrd="0" presId="urn:microsoft.com/office/officeart/2008/layout/LinedList"/>
    <dgm:cxn modelId="{812F8A66-8B0A-704E-9B81-BAECC31BA3C6}" type="presOf" srcId="{8D81278E-040E-4A01-BCFC-EA8B454C06C0}" destId="{488598C8-C019-9644-9BC7-4F0FC5E31BD1}" srcOrd="0" destOrd="0" presId="urn:microsoft.com/office/officeart/2008/layout/LinedList"/>
    <dgm:cxn modelId="{4CDEA09F-CF40-CD45-9A13-020333FBB30E}" srcId="{ABC76065-21C5-104C-83F0-F5977ECDB1AA}" destId="{13DA6FA1-0905-204E-B215-C5D16C0BA66D}" srcOrd="0" destOrd="0" parTransId="{83BCADB6-8C2D-9841-8A34-1AD85E1AAF65}" sibTransId="{5DAAF0FC-809B-E54E-8487-8931B9356CE4}"/>
    <dgm:cxn modelId="{D681A9A3-A773-A745-882A-C45D64973D00}" srcId="{13DA6FA1-0905-204E-B215-C5D16C0BA66D}" destId="{7ECC4758-4FFA-3047-A64A-6E0558328D5A}" srcOrd="0" destOrd="0" parTransId="{D71519B8-5A77-B742-A176-B8948964F637}" sibTransId="{CAF9DA17-4E0E-0143-AD92-716AEBB5826A}"/>
    <dgm:cxn modelId="{6E98B1A4-F3FD-794E-973C-DB87B391AD37}" type="presOf" srcId="{C6A79FCC-CDC7-3546-84D1-B86167288B9C}" destId="{056F6AB5-5CA6-4849-B5C8-B4E496524C58}" srcOrd="0" destOrd="0" presId="urn:microsoft.com/office/officeart/2008/layout/LinedList"/>
    <dgm:cxn modelId="{3BDD77D1-2801-0542-9446-7BB0D29A403D}" srcId="{13DA6FA1-0905-204E-B215-C5D16C0BA66D}" destId="{C6A79FCC-CDC7-3546-84D1-B86167288B9C}" srcOrd="1" destOrd="0" parTransId="{AEFE811A-B626-6745-A747-349DBE73D042}" sibTransId="{9FE48B7C-61A9-7C47-8081-21250F372372}"/>
    <dgm:cxn modelId="{220940E0-42CB-41E1-865B-3F4297C67FBF}" srcId="{13DA6FA1-0905-204E-B215-C5D16C0BA66D}" destId="{8D81278E-040E-4A01-BCFC-EA8B454C06C0}" srcOrd="2" destOrd="0" parTransId="{0B7EE986-F78F-4449-A071-1ECA0148903C}" sibTransId="{6E56A775-D186-4033-A9C7-1FF896A01042}"/>
    <dgm:cxn modelId="{67D8E5E7-3856-7941-9C2A-32FB36D28279}" type="presOf" srcId="{ABC76065-21C5-104C-83F0-F5977ECDB1AA}" destId="{319B5F4B-7CB0-FB4A-99CC-B688F1CC00FF}" srcOrd="0" destOrd="0" presId="urn:microsoft.com/office/officeart/2008/layout/LinedList"/>
    <dgm:cxn modelId="{3024D5EF-D085-CD40-8EB6-4AD3E97706E8}" type="presOf" srcId="{7ECC4758-4FFA-3047-A64A-6E0558328D5A}" destId="{789D705E-CF4F-2B49-9E48-013E78376449}" srcOrd="0" destOrd="0" presId="urn:microsoft.com/office/officeart/2008/layout/LinedList"/>
    <dgm:cxn modelId="{17D3130B-965C-2348-993D-DC90D4473891}" type="presParOf" srcId="{319B5F4B-7CB0-FB4A-99CC-B688F1CC00FF}" destId="{E41F013C-128C-714D-B74D-E61FB53FB5F0}" srcOrd="0" destOrd="0" presId="urn:microsoft.com/office/officeart/2008/layout/LinedList"/>
    <dgm:cxn modelId="{8E844613-2709-A540-9F3D-6AB77ECADBB2}" type="presParOf" srcId="{319B5F4B-7CB0-FB4A-99CC-B688F1CC00FF}" destId="{E941004D-2CF6-8142-8015-E1DB9F76BD0B}" srcOrd="1" destOrd="0" presId="urn:microsoft.com/office/officeart/2008/layout/LinedList"/>
    <dgm:cxn modelId="{91AB0F39-1401-AD4B-8A4B-06A3E0EC0936}" type="presParOf" srcId="{E941004D-2CF6-8142-8015-E1DB9F76BD0B}" destId="{96EEDD5C-CC28-D54C-9981-5A29A6C52472}" srcOrd="0" destOrd="0" presId="urn:microsoft.com/office/officeart/2008/layout/LinedList"/>
    <dgm:cxn modelId="{71F5BAEC-7EA9-684F-ADF6-D896A6A8AFA3}" type="presParOf" srcId="{E941004D-2CF6-8142-8015-E1DB9F76BD0B}" destId="{00A2E104-66F8-3E4A-ACFB-3CD9D64BE5B9}" srcOrd="1" destOrd="0" presId="urn:microsoft.com/office/officeart/2008/layout/LinedList"/>
    <dgm:cxn modelId="{D27D8AE9-2E18-404F-BD04-433747459003}" type="presParOf" srcId="{00A2E104-66F8-3E4A-ACFB-3CD9D64BE5B9}" destId="{5AA5B14C-D185-3A43-8EB2-C7256DB9BA35}" srcOrd="0" destOrd="0" presId="urn:microsoft.com/office/officeart/2008/layout/LinedList"/>
    <dgm:cxn modelId="{6C00657C-221E-7448-BB96-4590C8CD7DB9}" type="presParOf" srcId="{00A2E104-66F8-3E4A-ACFB-3CD9D64BE5B9}" destId="{B5CE37AA-88BF-D546-8A84-2C583581741E}" srcOrd="1" destOrd="0" presId="urn:microsoft.com/office/officeart/2008/layout/LinedList"/>
    <dgm:cxn modelId="{04AE969B-4FBE-214E-9B71-C999EB158083}" type="presParOf" srcId="{B5CE37AA-88BF-D546-8A84-2C583581741E}" destId="{BC24B46D-6107-2649-BDE1-13FD576DEB87}" srcOrd="0" destOrd="0" presId="urn:microsoft.com/office/officeart/2008/layout/LinedList"/>
    <dgm:cxn modelId="{C860FFA6-15E1-644A-A683-0157B9D674F7}" type="presParOf" srcId="{B5CE37AA-88BF-D546-8A84-2C583581741E}" destId="{789D705E-CF4F-2B49-9E48-013E78376449}" srcOrd="1" destOrd="0" presId="urn:microsoft.com/office/officeart/2008/layout/LinedList"/>
    <dgm:cxn modelId="{3B47EE2C-CCB0-964A-BFC8-F4B548BB447E}" type="presParOf" srcId="{B5CE37AA-88BF-D546-8A84-2C583581741E}" destId="{61492557-48BE-C64E-B8B8-63DE6BD83E60}" srcOrd="2" destOrd="0" presId="urn:microsoft.com/office/officeart/2008/layout/LinedList"/>
    <dgm:cxn modelId="{11C9F0FE-96CB-E843-8FAA-40C19C01EBDE}" type="presParOf" srcId="{00A2E104-66F8-3E4A-ACFB-3CD9D64BE5B9}" destId="{D20087F5-307E-1044-A7C1-F9B38CFF5A77}" srcOrd="2" destOrd="0" presId="urn:microsoft.com/office/officeart/2008/layout/LinedList"/>
    <dgm:cxn modelId="{3B001A19-EBFF-C64A-921C-883ACA34B612}" type="presParOf" srcId="{00A2E104-66F8-3E4A-ACFB-3CD9D64BE5B9}" destId="{9F947EFF-8EFF-B143-8F66-91605A5AFAF5}" srcOrd="3" destOrd="0" presId="urn:microsoft.com/office/officeart/2008/layout/LinedList"/>
    <dgm:cxn modelId="{84B1ECAA-9DB3-F546-AC24-ADEC3481C50C}" type="presParOf" srcId="{00A2E104-66F8-3E4A-ACFB-3CD9D64BE5B9}" destId="{76344BFF-AB19-7C4A-916E-1CFC11AFD03C}" srcOrd="4" destOrd="0" presId="urn:microsoft.com/office/officeart/2008/layout/LinedList"/>
    <dgm:cxn modelId="{74AA7D39-69A5-BA40-9258-AF82541FE493}" type="presParOf" srcId="{76344BFF-AB19-7C4A-916E-1CFC11AFD03C}" destId="{C3ECA409-DC46-704A-BC07-D6C84B4C0997}" srcOrd="0" destOrd="0" presId="urn:microsoft.com/office/officeart/2008/layout/LinedList"/>
    <dgm:cxn modelId="{9A83FF87-5FD8-A24D-8039-7DAAEC6D3F9F}" type="presParOf" srcId="{76344BFF-AB19-7C4A-916E-1CFC11AFD03C}" destId="{056F6AB5-5CA6-4849-B5C8-B4E496524C58}" srcOrd="1" destOrd="0" presId="urn:microsoft.com/office/officeart/2008/layout/LinedList"/>
    <dgm:cxn modelId="{35395802-75F8-F243-BB9B-63D5609D508A}" type="presParOf" srcId="{76344BFF-AB19-7C4A-916E-1CFC11AFD03C}" destId="{DD890951-46F6-5B4A-A4FB-88AF6BA78025}" srcOrd="2" destOrd="0" presId="urn:microsoft.com/office/officeart/2008/layout/LinedList"/>
    <dgm:cxn modelId="{C6BB7C96-9687-DB46-B69C-39A65B4402B7}" type="presParOf" srcId="{00A2E104-66F8-3E4A-ACFB-3CD9D64BE5B9}" destId="{BAE06884-6F02-704C-BB48-F4F44B407D8D}" srcOrd="5" destOrd="0" presId="urn:microsoft.com/office/officeart/2008/layout/LinedList"/>
    <dgm:cxn modelId="{450CE75D-7CBD-0341-BF0B-9FEEE75F8A40}" type="presParOf" srcId="{00A2E104-66F8-3E4A-ACFB-3CD9D64BE5B9}" destId="{0C218C69-FA7B-D94B-951A-280CAC1320C6}" srcOrd="6" destOrd="0" presId="urn:microsoft.com/office/officeart/2008/layout/LinedList"/>
    <dgm:cxn modelId="{55AF8613-3F4A-7242-94F7-380234423006}" type="presParOf" srcId="{00A2E104-66F8-3E4A-ACFB-3CD9D64BE5B9}" destId="{3A5F704C-EDD3-9C4C-842A-2159F0EC2DD7}" srcOrd="7" destOrd="0" presId="urn:microsoft.com/office/officeart/2008/layout/LinedList"/>
    <dgm:cxn modelId="{05B6100B-442A-694F-9F2C-23A3732C1106}" type="presParOf" srcId="{3A5F704C-EDD3-9C4C-842A-2159F0EC2DD7}" destId="{62ECACE3-CAA1-2046-9EBB-3EC6045BC19A}" srcOrd="0" destOrd="0" presId="urn:microsoft.com/office/officeart/2008/layout/LinedList"/>
    <dgm:cxn modelId="{49B0FDBD-420D-4F43-AA0A-DA1DAA8A0738}" type="presParOf" srcId="{3A5F704C-EDD3-9C4C-842A-2159F0EC2DD7}" destId="{488598C8-C019-9644-9BC7-4F0FC5E31BD1}" srcOrd="1" destOrd="0" presId="urn:microsoft.com/office/officeart/2008/layout/LinedList"/>
    <dgm:cxn modelId="{EF00DAEA-2FC2-794E-ADD6-07C3696C08F2}" type="presParOf" srcId="{3A5F704C-EDD3-9C4C-842A-2159F0EC2DD7}" destId="{66DFF3CE-D373-B54A-8A6E-04EFC9FFD2D7}" srcOrd="2" destOrd="0" presId="urn:microsoft.com/office/officeart/2008/layout/LinedList"/>
    <dgm:cxn modelId="{682EEA66-B963-1F44-8863-05FAC419F9B3}" type="presParOf" srcId="{00A2E104-66F8-3E4A-ACFB-3CD9D64BE5B9}" destId="{E85A6FED-3E39-9E45-A6E3-723F5C3849FF}" srcOrd="8" destOrd="0" presId="urn:microsoft.com/office/officeart/2008/layout/LinedList"/>
    <dgm:cxn modelId="{972E6D59-BC38-8A4F-BBE7-AA211D7DF5D2}" type="presParOf" srcId="{00A2E104-66F8-3E4A-ACFB-3CD9D64BE5B9}" destId="{0C6D5E71-B27D-E346-A814-8EDAEDA7591D}" srcOrd="9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C76065-21C5-104C-83F0-F5977ECDB1AA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3DA6FA1-0905-204E-B215-C5D16C0BA66D}">
      <dgm:prSet phldrT="[Texto]" custT="1"/>
      <dgm:spPr>
        <a:solidFill>
          <a:srgbClr val="00A3AF"/>
        </a:solidFill>
      </dgm:spPr>
      <dgm:t>
        <a:bodyPr/>
        <a:lstStyle/>
        <a:p>
          <a:r>
            <a:rPr lang="es-ES" sz="1400" dirty="0">
              <a:solidFill>
                <a:schemeClr val="bg1"/>
              </a:solidFill>
              <a:latin typeface="Aptos" panose="020B0004020202020204" pitchFamily="34" charset="0"/>
            </a:rPr>
            <a:t>Elimina la alternativa de financiamiento para </a:t>
          </a:r>
          <a:r>
            <a:rPr lang="es-ES" sz="1400" b="1" dirty="0">
              <a:solidFill>
                <a:schemeClr val="bg1"/>
              </a:solidFill>
              <a:latin typeface="Aptos" panose="020B0004020202020204" pitchFamily="34" charset="0"/>
            </a:rPr>
            <a:t>programas no presenciales</a:t>
          </a:r>
          <a:r>
            <a:rPr lang="es-ES" sz="1400" dirty="0">
              <a:solidFill>
                <a:schemeClr val="bg1"/>
              </a:solidFill>
              <a:latin typeface="Aptos" panose="020B0004020202020204" pitchFamily="34" charset="0"/>
            </a:rPr>
            <a:t> y restringe para semi presenciales.</a:t>
          </a:r>
          <a:endParaRPr lang="es-CL" sz="1400" dirty="0">
            <a:solidFill>
              <a:schemeClr val="bg1"/>
            </a:solidFill>
            <a:latin typeface="Aptos" panose="020B0004020202020204" pitchFamily="34" charset="0"/>
          </a:endParaRPr>
        </a:p>
      </dgm:t>
    </dgm:pt>
    <dgm:pt modelId="{83BCADB6-8C2D-9841-8A34-1AD85E1AAF65}" type="parTrans" cxnId="{4CDEA09F-CF40-CD45-9A13-020333FBB30E}">
      <dgm:prSet/>
      <dgm:spPr/>
      <dgm:t>
        <a:bodyPr/>
        <a:lstStyle/>
        <a:p>
          <a:endParaRPr lang="es-MX" sz="2000"/>
        </a:p>
      </dgm:t>
    </dgm:pt>
    <dgm:pt modelId="{5DAAF0FC-809B-E54E-8487-8931B9356CE4}" type="sibTrans" cxnId="{4CDEA09F-CF40-CD45-9A13-020333FBB30E}">
      <dgm:prSet/>
      <dgm:spPr/>
      <dgm:t>
        <a:bodyPr/>
        <a:lstStyle/>
        <a:p>
          <a:endParaRPr lang="es-MX" sz="2000"/>
        </a:p>
      </dgm:t>
    </dgm:pt>
    <dgm:pt modelId="{7ECC4758-4FFA-3047-A64A-6E0558328D5A}">
      <dgm:prSet phldrT="[Texto]" custT="1"/>
      <dgm:spPr/>
      <dgm:t>
        <a:bodyPr/>
        <a:lstStyle/>
        <a:p>
          <a:r>
            <a:rPr lang="es-ES" sz="1400" dirty="0">
              <a:latin typeface="Aptos" panose="020B0004020202020204" pitchFamily="34" charset="0"/>
            </a:rPr>
            <a:t>Programas no presenciales y semi presenciales se proyectan como mecanismo clave en la implementación de </a:t>
          </a:r>
          <a:r>
            <a:rPr lang="es-ES" sz="1400" b="1" dirty="0">
              <a:latin typeface="Aptos" panose="020B0004020202020204" pitchFamily="34" charset="0"/>
            </a:rPr>
            <a:t>continuidad de estudios y educación a lo largo de la vida</a:t>
          </a:r>
          <a:r>
            <a:rPr lang="es-ES" sz="1400" dirty="0">
              <a:latin typeface="Aptos" panose="020B0004020202020204" pitchFamily="34" charset="0"/>
            </a:rPr>
            <a:t>.</a:t>
          </a:r>
          <a:endParaRPr lang="es-CL" sz="1400" dirty="0">
            <a:latin typeface="Aptos" panose="020B0004020202020204" pitchFamily="34" charset="0"/>
          </a:endParaRPr>
        </a:p>
      </dgm:t>
    </dgm:pt>
    <dgm:pt modelId="{D71519B8-5A77-B742-A176-B8948964F637}" type="parTrans" cxnId="{D681A9A3-A773-A745-882A-C45D64973D00}">
      <dgm:prSet/>
      <dgm:spPr/>
      <dgm:t>
        <a:bodyPr/>
        <a:lstStyle/>
        <a:p>
          <a:endParaRPr lang="es-MX" sz="2000"/>
        </a:p>
      </dgm:t>
    </dgm:pt>
    <dgm:pt modelId="{CAF9DA17-4E0E-0143-AD92-716AEBB5826A}" type="sibTrans" cxnId="{D681A9A3-A773-A745-882A-C45D64973D00}">
      <dgm:prSet/>
      <dgm:spPr/>
      <dgm:t>
        <a:bodyPr/>
        <a:lstStyle/>
        <a:p>
          <a:endParaRPr lang="es-MX" sz="2000"/>
        </a:p>
      </dgm:t>
    </dgm:pt>
    <dgm:pt modelId="{C6A79FCC-CDC7-3546-84D1-B86167288B9C}">
      <dgm:prSet phldrT="[Texto]" custT="1"/>
      <dgm:spPr/>
      <dgm:t>
        <a:bodyPr/>
        <a:lstStyle/>
        <a:p>
          <a:r>
            <a:rPr lang="es-ES" sz="1400" dirty="0">
              <a:latin typeface="Aptos" panose="020B0004020202020204" pitchFamily="34" charset="0"/>
            </a:rPr>
            <a:t>No presenciales representan el 13,8% de matrícula (11,0% TP y 2,9% U) y semi presenciales el 1,6% de matrícula (0,9% TP y 0,7% U).</a:t>
          </a:r>
          <a:endParaRPr lang="es-MX" sz="1400" dirty="0">
            <a:latin typeface="Aptos" panose="020B0004020202020204" pitchFamily="34" charset="0"/>
          </a:endParaRPr>
        </a:p>
      </dgm:t>
    </dgm:pt>
    <dgm:pt modelId="{AEFE811A-B626-6745-A747-349DBE73D042}" type="parTrans" cxnId="{3BDD77D1-2801-0542-9446-7BB0D29A403D}">
      <dgm:prSet/>
      <dgm:spPr/>
      <dgm:t>
        <a:bodyPr/>
        <a:lstStyle/>
        <a:p>
          <a:endParaRPr lang="es-MX" sz="2000"/>
        </a:p>
      </dgm:t>
    </dgm:pt>
    <dgm:pt modelId="{9FE48B7C-61A9-7C47-8081-21250F372372}" type="sibTrans" cxnId="{3BDD77D1-2801-0542-9446-7BB0D29A403D}">
      <dgm:prSet/>
      <dgm:spPr/>
      <dgm:t>
        <a:bodyPr/>
        <a:lstStyle/>
        <a:p>
          <a:endParaRPr lang="es-MX" sz="2000"/>
        </a:p>
      </dgm:t>
    </dgm:pt>
    <dgm:pt modelId="{8D81278E-040E-4A01-BCFC-EA8B454C06C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dirty="0">
              <a:latin typeface="Aptos" panose="020B0004020202020204" pitchFamily="34" charset="0"/>
            </a:rPr>
            <a:t>Estadísticas disponibles para sistemas educacionales de mayor desarrollo sitúan a la educación no presencial en un rango de participación entre 18% y 25%. Más del 60% de los estudiantes de pregrado en Estados Unidos cuenta con al menos un curso online en su carga académica.</a:t>
          </a:r>
          <a:endParaRPr lang="es-CL" sz="1400" dirty="0">
            <a:latin typeface="Aptos" panose="020B0004020202020204" pitchFamily="34" charset="0"/>
          </a:endParaRPr>
        </a:p>
      </dgm:t>
    </dgm:pt>
    <dgm:pt modelId="{0B7EE986-F78F-4449-A071-1ECA0148903C}" type="parTrans" cxnId="{220940E0-42CB-41E1-865B-3F4297C67FBF}">
      <dgm:prSet/>
      <dgm:spPr/>
      <dgm:t>
        <a:bodyPr/>
        <a:lstStyle/>
        <a:p>
          <a:endParaRPr lang="es-CL"/>
        </a:p>
      </dgm:t>
    </dgm:pt>
    <dgm:pt modelId="{6E56A775-D186-4033-A9C7-1FF896A01042}" type="sibTrans" cxnId="{220940E0-42CB-41E1-865B-3F4297C67FBF}">
      <dgm:prSet/>
      <dgm:spPr/>
      <dgm:t>
        <a:bodyPr/>
        <a:lstStyle/>
        <a:p>
          <a:endParaRPr lang="es-CL"/>
        </a:p>
      </dgm:t>
    </dgm:pt>
    <dgm:pt modelId="{15DED6DD-75AE-D242-8592-9698D13A5496}" type="pres">
      <dgm:prSet presAssocID="{ABC76065-21C5-104C-83F0-F5977ECDB1AA}" presName="vert0" presStyleCnt="0">
        <dgm:presLayoutVars>
          <dgm:dir/>
          <dgm:animOne val="branch"/>
          <dgm:animLvl val="lvl"/>
        </dgm:presLayoutVars>
      </dgm:prSet>
      <dgm:spPr/>
    </dgm:pt>
    <dgm:pt modelId="{64ACB38C-9301-DC4A-882B-A434AB13325B}" type="pres">
      <dgm:prSet presAssocID="{13DA6FA1-0905-204E-B215-C5D16C0BA66D}" presName="thickLine" presStyleLbl="alignNode1" presStyleIdx="0" presStyleCnt="1"/>
      <dgm:spPr/>
    </dgm:pt>
    <dgm:pt modelId="{9F785471-C2EC-4944-B75D-2A41FD700E42}" type="pres">
      <dgm:prSet presAssocID="{13DA6FA1-0905-204E-B215-C5D16C0BA66D}" presName="horz1" presStyleCnt="0"/>
      <dgm:spPr/>
    </dgm:pt>
    <dgm:pt modelId="{1324929D-E890-CC4E-88E1-E892296EEB8E}" type="pres">
      <dgm:prSet presAssocID="{13DA6FA1-0905-204E-B215-C5D16C0BA66D}" presName="tx1" presStyleLbl="revTx" presStyleIdx="0" presStyleCnt="4"/>
      <dgm:spPr/>
    </dgm:pt>
    <dgm:pt modelId="{B02E0A83-DD5F-2345-B9C5-8C6D5C8E685C}" type="pres">
      <dgm:prSet presAssocID="{13DA6FA1-0905-204E-B215-C5D16C0BA66D}" presName="vert1" presStyleCnt="0"/>
      <dgm:spPr/>
    </dgm:pt>
    <dgm:pt modelId="{C86CA2D0-6E9D-D54E-B80D-DD7CE241D109}" type="pres">
      <dgm:prSet presAssocID="{7ECC4758-4FFA-3047-A64A-6E0558328D5A}" presName="vertSpace2a" presStyleCnt="0"/>
      <dgm:spPr/>
    </dgm:pt>
    <dgm:pt modelId="{EB49D333-E6D7-9C46-8773-92E2EF771A5F}" type="pres">
      <dgm:prSet presAssocID="{7ECC4758-4FFA-3047-A64A-6E0558328D5A}" presName="horz2" presStyleCnt="0"/>
      <dgm:spPr/>
    </dgm:pt>
    <dgm:pt modelId="{8AA9112B-AB87-DC40-8209-0D524F193F87}" type="pres">
      <dgm:prSet presAssocID="{7ECC4758-4FFA-3047-A64A-6E0558328D5A}" presName="horzSpace2" presStyleCnt="0"/>
      <dgm:spPr/>
    </dgm:pt>
    <dgm:pt modelId="{AC7E53AA-8061-9749-B455-92C2EDBEF3F9}" type="pres">
      <dgm:prSet presAssocID="{7ECC4758-4FFA-3047-A64A-6E0558328D5A}" presName="tx2" presStyleLbl="revTx" presStyleIdx="1" presStyleCnt="4"/>
      <dgm:spPr/>
    </dgm:pt>
    <dgm:pt modelId="{17D3F520-F1C5-E745-B061-5CFBF9E0D05A}" type="pres">
      <dgm:prSet presAssocID="{7ECC4758-4FFA-3047-A64A-6E0558328D5A}" presName="vert2" presStyleCnt="0"/>
      <dgm:spPr/>
    </dgm:pt>
    <dgm:pt modelId="{CF4F0492-F9C2-9240-B012-4D031122CA36}" type="pres">
      <dgm:prSet presAssocID="{7ECC4758-4FFA-3047-A64A-6E0558328D5A}" presName="thinLine2b" presStyleLbl="callout" presStyleIdx="0" presStyleCnt="3"/>
      <dgm:spPr/>
    </dgm:pt>
    <dgm:pt modelId="{F5C19242-B19B-5645-9F4D-609A8F0AA5E4}" type="pres">
      <dgm:prSet presAssocID="{7ECC4758-4FFA-3047-A64A-6E0558328D5A}" presName="vertSpace2b" presStyleCnt="0"/>
      <dgm:spPr/>
    </dgm:pt>
    <dgm:pt modelId="{52326714-D56A-4E48-88DF-AF1D60E83084}" type="pres">
      <dgm:prSet presAssocID="{C6A79FCC-CDC7-3546-84D1-B86167288B9C}" presName="horz2" presStyleCnt="0"/>
      <dgm:spPr/>
    </dgm:pt>
    <dgm:pt modelId="{ABCECBEF-2135-9C41-B70E-642650B11ED3}" type="pres">
      <dgm:prSet presAssocID="{C6A79FCC-CDC7-3546-84D1-B86167288B9C}" presName="horzSpace2" presStyleCnt="0"/>
      <dgm:spPr/>
    </dgm:pt>
    <dgm:pt modelId="{528A8A5B-3E99-984A-8A90-28C6133186A4}" type="pres">
      <dgm:prSet presAssocID="{C6A79FCC-CDC7-3546-84D1-B86167288B9C}" presName="tx2" presStyleLbl="revTx" presStyleIdx="2" presStyleCnt="4"/>
      <dgm:spPr/>
    </dgm:pt>
    <dgm:pt modelId="{0E0ACE31-C62B-9E4C-A5B2-EBB7CD04C398}" type="pres">
      <dgm:prSet presAssocID="{C6A79FCC-CDC7-3546-84D1-B86167288B9C}" presName="vert2" presStyleCnt="0"/>
      <dgm:spPr/>
    </dgm:pt>
    <dgm:pt modelId="{DFBBF164-38E7-6745-B194-2BCBABEAD1D3}" type="pres">
      <dgm:prSet presAssocID="{C6A79FCC-CDC7-3546-84D1-B86167288B9C}" presName="thinLine2b" presStyleLbl="callout" presStyleIdx="1" presStyleCnt="3"/>
      <dgm:spPr/>
    </dgm:pt>
    <dgm:pt modelId="{118E3AF8-C9B7-B941-B3F6-55EC80A55DCC}" type="pres">
      <dgm:prSet presAssocID="{C6A79FCC-CDC7-3546-84D1-B86167288B9C}" presName="vertSpace2b" presStyleCnt="0"/>
      <dgm:spPr/>
    </dgm:pt>
    <dgm:pt modelId="{F02A3C32-5BBB-8040-8E26-E3A8121BEAE0}" type="pres">
      <dgm:prSet presAssocID="{8D81278E-040E-4A01-BCFC-EA8B454C06C0}" presName="horz2" presStyleCnt="0"/>
      <dgm:spPr/>
    </dgm:pt>
    <dgm:pt modelId="{AA9D3DE7-3181-9D46-977B-83E3539F5318}" type="pres">
      <dgm:prSet presAssocID="{8D81278E-040E-4A01-BCFC-EA8B454C06C0}" presName="horzSpace2" presStyleCnt="0"/>
      <dgm:spPr/>
    </dgm:pt>
    <dgm:pt modelId="{06249477-F3A7-3244-B657-33A723A2F1BB}" type="pres">
      <dgm:prSet presAssocID="{8D81278E-040E-4A01-BCFC-EA8B454C06C0}" presName="tx2" presStyleLbl="revTx" presStyleIdx="3" presStyleCnt="4"/>
      <dgm:spPr/>
    </dgm:pt>
    <dgm:pt modelId="{D13BC08E-2CED-1B47-9074-01522BB39FA2}" type="pres">
      <dgm:prSet presAssocID="{8D81278E-040E-4A01-BCFC-EA8B454C06C0}" presName="vert2" presStyleCnt="0"/>
      <dgm:spPr/>
    </dgm:pt>
    <dgm:pt modelId="{6C323F57-003D-794F-935B-3C486E17F99A}" type="pres">
      <dgm:prSet presAssocID="{8D81278E-040E-4A01-BCFC-EA8B454C06C0}" presName="thinLine2b" presStyleLbl="callout" presStyleIdx="2" presStyleCnt="3"/>
      <dgm:spPr/>
    </dgm:pt>
    <dgm:pt modelId="{149467B5-3FAE-C247-AE01-24AFCF2F0F22}" type="pres">
      <dgm:prSet presAssocID="{8D81278E-040E-4A01-BCFC-EA8B454C06C0}" presName="vertSpace2b" presStyleCnt="0"/>
      <dgm:spPr/>
    </dgm:pt>
  </dgm:ptLst>
  <dgm:cxnLst>
    <dgm:cxn modelId="{DCA1EE0A-6157-FD4D-B9D9-8D995E5BCB03}" type="presOf" srcId="{13DA6FA1-0905-204E-B215-C5D16C0BA66D}" destId="{1324929D-E890-CC4E-88E1-E892296EEB8E}" srcOrd="0" destOrd="0" presId="urn:microsoft.com/office/officeart/2008/layout/LinedList"/>
    <dgm:cxn modelId="{507CD90C-5E9E-7D49-92ED-FDD9E4D91F90}" type="presOf" srcId="{C6A79FCC-CDC7-3546-84D1-B86167288B9C}" destId="{528A8A5B-3E99-984A-8A90-28C6133186A4}" srcOrd="0" destOrd="0" presId="urn:microsoft.com/office/officeart/2008/layout/LinedList"/>
    <dgm:cxn modelId="{BC6BB03D-47FC-984A-8507-DA0B2B0BC6F1}" type="presOf" srcId="{7ECC4758-4FFA-3047-A64A-6E0558328D5A}" destId="{AC7E53AA-8061-9749-B455-92C2EDBEF3F9}" srcOrd="0" destOrd="0" presId="urn:microsoft.com/office/officeart/2008/layout/LinedList"/>
    <dgm:cxn modelId="{D560025C-B5BC-7D4C-ABE7-58D44B1707A2}" type="presOf" srcId="{ABC76065-21C5-104C-83F0-F5977ECDB1AA}" destId="{15DED6DD-75AE-D242-8592-9698D13A5496}" srcOrd="0" destOrd="0" presId="urn:microsoft.com/office/officeart/2008/layout/LinedList"/>
    <dgm:cxn modelId="{4CDEA09F-CF40-CD45-9A13-020333FBB30E}" srcId="{ABC76065-21C5-104C-83F0-F5977ECDB1AA}" destId="{13DA6FA1-0905-204E-B215-C5D16C0BA66D}" srcOrd="0" destOrd="0" parTransId="{83BCADB6-8C2D-9841-8A34-1AD85E1AAF65}" sibTransId="{5DAAF0FC-809B-E54E-8487-8931B9356CE4}"/>
    <dgm:cxn modelId="{D681A9A3-A773-A745-882A-C45D64973D00}" srcId="{13DA6FA1-0905-204E-B215-C5D16C0BA66D}" destId="{7ECC4758-4FFA-3047-A64A-6E0558328D5A}" srcOrd="0" destOrd="0" parTransId="{D71519B8-5A77-B742-A176-B8948964F637}" sibTransId="{CAF9DA17-4E0E-0143-AD92-716AEBB5826A}"/>
    <dgm:cxn modelId="{3BDD77D1-2801-0542-9446-7BB0D29A403D}" srcId="{13DA6FA1-0905-204E-B215-C5D16C0BA66D}" destId="{C6A79FCC-CDC7-3546-84D1-B86167288B9C}" srcOrd="1" destOrd="0" parTransId="{AEFE811A-B626-6745-A747-349DBE73D042}" sibTransId="{9FE48B7C-61A9-7C47-8081-21250F372372}"/>
    <dgm:cxn modelId="{90B3A5DC-33AA-8845-A492-8DE28AB1EF2E}" type="presOf" srcId="{8D81278E-040E-4A01-BCFC-EA8B454C06C0}" destId="{06249477-F3A7-3244-B657-33A723A2F1BB}" srcOrd="0" destOrd="0" presId="urn:microsoft.com/office/officeart/2008/layout/LinedList"/>
    <dgm:cxn modelId="{220940E0-42CB-41E1-865B-3F4297C67FBF}" srcId="{13DA6FA1-0905-204E-B215-C5D16C0BA66D}" destId="{8D81278E-040E-4A01-BCFC-EA8B454C06C0}" srcOrd="2" destOrd="0" parTransId="{0B7EE986-F78F-4449-A071-1ECA0148903C}" sibTransId="{6E56A775-D186-4033-A9C7-1FF896A01042}"/>
    <dgm:cxn modelId="{BBD7C4D9-BA82-7B41-BC8E-7873B55F54C7}" type="presParOf" srcId="{15DED6DD-75AE-D242-8592-9698D13A5496}" destId="{64ACB38C-9301-DC4A-882B-A434AB13325B}" srcOrd="0" destOrd="0" presId="urn:microsoft.com/office/officeart/2008/layout/LinedList"/>
    <dgm:cxn modelId="{DC12B0E6-BE68-DC4E-8F96-EB05F047E8A3}" type="presParOf" srcId="{15DED6DD-75AE-D242-8592-9698D13A5496}" destId="{9F785471-C2EC-4944-B75D-2A41FD700E42}" srcOrd="1" destOrd="0" presId="urn:microsoft.com/office/officeart/2008/layout/LinedList"/>
    <dgm:cxn modelId="{E4FB016A-3172-4F42-BD34-423B0577F2FE}" type="presParOf" srcId="{9F785471-C2EC-4944-B75D-2A41FD700E42}" destId="{1324929D-E890-CC4E-88E1-E892296EEB8E}" srcOrd="0" destOrd="0" presId="urn:microsoft.com/office/officeart/2008/layout/LinedList"/>
    <dgm:cxn modelId="{68BEBA7B-4BDC-5F4D-88FE-D8AFE4A167DA}" type="presParOf" srcId="{9F785471-C2EC-4944-B75D-2A41FD700E42}" destId="{B02E0A83-DD5F-2345-B9C5-8C6D5C8E685C}" srcOrd="1" destOrd="0" presId="urn:microsoft.com/office/officeart/2008/layout/LinedList"/>
    <dgm:cxn modelId="{170711CB-D430-6240-9904-ED43A696B33C}" type="presParOf" srcId="{B02E0A83-DD5F-2345-B9C5-8C6D5C8E685C}" destId="{C86CA2D0-6E9D-D54E-B80D-DD7CE241D109}" srcOrd="0" destOrd="0" presId="urn:microsoft.com/office/officeart/2008/layout/LinedList"/>
    <dgm:cxn modelId="{703B76CF-39C7-F54A-BA8E-23C141C0C5B3}" type="presParOf" srcId="{B02E0A83-DD5F-2345-B9C5-8C6D5C8E685C}" destId="{EB49D333-E6D7-9C46-8773-92E2EF771A5F}" srcOrd="1" destOrd="0" presId="urn:microsoft.com/office/officeart/2008/layout/LinedList"/>
    <dgm:cxn modelId="{86972287-5EED-6E4E-9967-CB9DF00F6F9A}" type="presParOf" srcId="{EB49D333-E6D7-9C46-8773-92E2EF771A5F}" destId="{8AA9112B-AB87-DC40-8209-0D524F193F87}" srcOrd="0" destOrd="0" presId="urn:microsoft.com/office/officeart/2008/layout/LinedList"/>
    <dgm:cxn modelId="{DC2495F4-9E19-0A47-B616-0DFF828843E2}" type="presParOf" srcId="{EB49D333-E6D7-9C46-8773-92E2EF771A5F}" destId="{AC7E53AA-8061-9749-B455-92C2EDBEF3F9}" srcOrd="1" destOrd="0" presId="urn:microsoft.com/office/officeart/2008/layout/LinedList"/>
    <dgm:cxn modelId="{A122B201-C81B-7745-937C-E88AE338E029}" type="presParOf" srcId="{EB49D333-E6D7-9C46-8773-92E2EF771A5F}" destId="{17D3F520-F1C5-E745-B061-5CFBF9E0D05A}" srcOrd="2" destOrd="0" presId="urn:microsoft.com/office/officeart/2008/layout/LinedList"/>
    <dgm:cxn modelId="{27199AFA-B24A-7B48-8274-DDA337655604}" type="presParOf" srcId="{B02E0A83-DD5F-2345-B9C5-8C6D5C8E685C}" destId="{CF4F0492-F9C2-9240-B012-4D031122CA36}" srcOrd="2" destOrd="0" presId="urn:microsoft.com/office/officeart/2008/layout/LinedList"/>
    <dgm:cxn modelId="{F355549E-8EB0-DF43-B71D-F9CB0CF9193B}" type="presParOf" srcId="{B02E0A83-DD5F-2345-B9C5-8C6D5C8E685C}" destId="{F5C19242-B19B-5645-9F4D-609A8F0AA5E4}" srcOrd="3" destOrd="0" presId="urn:microsoft.com/office/officeart/2008/layout/LinedList"/>
    <dgm:cxn modelId="{AC85E9FA-C1FD-5749-867C-9DF9E0D61788}" type="presParOf" srcId="{B02E0A83-DD5F-2345-B9C5-8C6D5C8E685C}" destId="{52326714-D56A-4E48-88DF-AF1D60E83084}" srcOrd="4" destOrd="0" presId="urn:microsoft.com/office/officeart/2008/layout/LinedList"/>
    <dgm:cxn modelId="{3D16429A-0B09-0543-8F0F-CCCFFA2BCCD0}" type="presParOf" srcId="{52326714-D56A-4E48-88DF-AF1D60E83084}" destId="{ABCECBEF-2135-9C41-B70E-642650B11ED3}" srcOrd="0" destOrd="0" presId="urn:microsoft.com/office/officeart/2008/layout/LinedList"/>
    <dgm:cxn modelId="{8A393F99-30A6-EA4D-BFA6-A86A88E40FD9}" type="presParOf" srcId="{52326714-D56A-4E48-88DF-AF1D60E83084}" destId="{528A8A5B-3E99-984A-8A90-28C6133186A4}" srcOrd="1" destOrd="0" presId="urn:microsoft.com/office/officeart/2008/layout/LinedList"/>
    <dgm:cxn modelId="{B7E42602-9BB5-594D-8CAA-E3A98C3B207D}" type="presParOf" srcId="{52326714-D56A-4E48-88DF-AF1D60E83084}" destId="{0E0ACE31-C62B-9E4C-A5B2-EBB7CD04C398}" srcOrd="2" destOrd="0" presId="urn:microsoft.com/office/officeart/2008/layout/LinedList"/>
    <dgm:cxn modelId="{C1F1AC1B-0FDD-5344-AF74-954C7F8D423C}" type="presParOf" srcId="{B02E0A83-DD5F-2345-B9C5-8C6D5C8E685C}" destId="{DFBBF164-38E7-6745-B194-2BCBABEAD1D3}" srcOrd="5" destOrd="0" presId="urn:microsoft.com/office/officeart/2008/layout/LinedList"/>
    <dgm:cxn modelId="{10BB76BB-DC36-6E43-BEC4-C0ACAA51CEBC}" type="presParOf" srcId="{B02E0A83-DD5F-2345-B9C5-8C6D5C8E685C}" destId="{118E3AF8-C9B7-B941-B3F6-55EC80A55DCC}" srcOrd="6" destOrd="0" presId="urn:microsoft.com/office/officeart/2008/layout/LinedList"/>
    <dgm:cxn modelId="{16551A0D-94A6-8141-80E4-BF39F47C9BC6}" type="presParOf" srcId="{B02E0A83-DD5F-2345-B9C5-8C6D5C8E685C}" destId="{F02A3C32-5BBB-8040-8E26-E3A8121BEAE0}" srcOrd="7" destOrd="0" presId="urn:microsoft.com/office/officeart/2008/layout/LinedList"/>
    <dgm:cxn modelId="{DAC8C87A-C415-BE4B-95E1-E2058567341D}" type="presParOf" srcId="{F02A3C32-5BBB-8040-8E26-E3A8121BEAE0}" destId="{AA9D3DE7-3181-9D46-977B-83E3539F5318}" srcOrd="0" destOrd="0" presId="urn:microsoft.com/office/officeart/2008/layout/LinedList"/>
    <dgm:cxn modelId="{69656085-5D97-C441-AA7E-61FD9CF04401}" type="presParOf" srcId="{F02A3C32-5BBB-8040-8E26-E3A8121BEAE0}" destId="{06249477-F3A7-3244-B657-33A723A2F1BB}" srcOrd="1" destOrd="0" presId="urn:microsoft.com/office/officeart/2008/layout/LinedList"/>
    <dgm:cxn modelId="{F95F6D42-DBAC-8F4C-97A2-BCBF68CD4DFE}" type="presParOf" srcId="{F02A3C32-5BBB-8040-8E26-E3A8121BEAE0}" destId="{D13BC08E-2CED-1B47-9074-01522BB39FA2}" srcOrd="2" destOrd="0" presId="urn:microsoft.com/office/officeart/2008/layout/LinedList"/>
    <dgm:cxn modelId="{E166B318-3B36-9A45-AB9C-C75C2780BC8E}" type="presParOf" srcId="{B02E0A83-DD5F-2345-B9C5-8C6D5C8E685C}" destId="{6C323F57-003D-794F-935B-3C486E17F99A}" srcOrd="8" destOrd="0" presId="urn:microsoft.com/office/officeart/2008/layout/LinedList"/>
    <dgm:cxn modelId="{F3953E50-BA31-FD4B-BEE9-C7CDE7217123}" type="presParOf" srcId="{B02E0A83-DD5F-2345-B9C5-8C6D5C8E685C}" destId="{149467B5-3FAE-C247-AE01-24AFCF2F0F22}" srcOrd="9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C76065-21C5-104C-83F0-F5977ECDB1AA}" type="doc">
      <dgm:prSet loTypeId="urn:microsoft.com/office/officeart/2008/layout/LinedList" loCatId="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MX"/>
        </a:p>
      </dgm:t>
    </dgm:pt>
    <dgm:pt modelId="{13DA6FA1-0905-204E-B215-C5D16C0BA66D}">
      <dgm:prSet phldrT="[Texto]" custT="1"/>
      <dgm:spPr>
        <a:solidFill>
          <a:srgbClr val="00A3AF"/>
        </a:solidFill>
      </dgm:spPr>
      <dgm:t>
        <a:bodyPr/>
        <a:lstStyle/>
        <a:p>
          <a:pPr>
            <a:buFont typeface="Wingdings" pitchFamily="2" charset="2"/>
            <a:buChar char="Ø"/>
          </a:pPr>
          <a:r>
            <a:rPr lang="es-MX" sz="1300" b="0" dirty="0">
              <a:solidFill>
                <a:schemeClr val="bg1"/>
              </a:solidFill>
              <a:latin typeface="Aptos" panose="020B0004020202020204" pitchFamily="34" charset="0"/>
            </a:rPr>
            <a:t>Al eliminar </a:t>
          </a:r>
          <a:r>
            <a:rPr lang="es-MX" sz="1300" b="1" dirty="0">
              <a:solidFill>
                <a:schemeClr val="bg1"/>
              </a:solidFill>
              <a:latin typeface="Aptos" panose="020B0004020202020204" pitchFamily="34" charset="0"/>
            </a:rPr>
            <a:t>flexibilidad y fuentes de financiamiento</a:t>
          </a:r>
          <a:r>
            <a:rPr lang="es-MX" sz="1300" b="0" dirty="0">
              <a:solidFill>
                <a:schemeClr val="bg1"/>
              </a:solidFill>
              <a:latin typeface="Aptos" panose="020B0004020202020204" pitchFamily="34" charset="0"/>
            </a:rPr>
            <a:t> alternativas, genera incertidumbre </a:t>
          </a:r>
          <a:r>
            <a:rPr lang="es-CL" sz="1300" dirty="0">
              <a:solidFill>
                <a:schemeClr val="bg1"/>
              </a:solidFill>
              <a:latin typeface="Aptos" panose="020B0004020202020204" pitchFamily="34" charset="0"/>
            </a:rPr>
            <a:t>sobre la capacidad del sistema de financiamiento de la educación técnico – profesional para cumplir con lo que la Ley 21.091 establece: Docencia, Vinculación con el Medio e Innovación.</a:t>
          </a:r>
        </a:p>
      </dgm:t>
    </dgm:pt>
    <dgm:pt modelId="{83BCADB6-8C2D-9841-8A34-1AD85E1AAF65}" type="parTrans" cxnId="{4CDEA09F-CF40-CD45-9A13-020333FBB30E}">
      <dgm:prSet/>
      <dgm:spPr/>
      <dgm:t>
        <a:bodyPr/>
        <a:lstStyle/>
        <a:p>
          <a:endParaRPr lang="es-MX"/>
        </a:p>
      </dgm:t>
    </dgm:pt>
    <dgm:pt modelId="{5DAAF0FC-809B-E54E-8487-8931B9356CE4}" type="sibTrans" cxnId="{4CDEA09F-CF40-CD45-9A13-020333FBB30E}">
      <dgm:prSet/>
      <dgm:spPr/>
      <dgm:t>
        <a:bodyPr/>
        <a:lstStyle/>
        <a:p>
          <a:endParaRPr lang="es-MX" sz="2800" b="0">
            <a:latin typeface="Aptos" panose="020B0004020202020204" pitchFamily="34" charset="0"/>
          </a:endParaRPr>
        </a:p>
      </dgm:t>
    </dgm:pt>
    <dgm:pt modelId="{7ECC4758-4FFA-3047-A64A-6E0558328D5A}">
      <dgm:prSet phldrT="[Texto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s-CL" sz="1300" dirty="0">
              <a:latin typeface="Aptos" panose="020B0004020202020204" pitchFamily="34" charset="0"/>
            </a:rPr>
            <a:t>Institucionalidad y regulación de aranceles tiene importantes debilidades de diseño, que resulta necesario abordar antes de extender su aplicación.</a:t>
          </a:r>
          <a:endParaRPr lang="es-MX" sz="1300" b="0" dirty="0">
            <a:latin typeface="Aptos" panose="020B0004020202020204" pitchFamily="34" charset="0"/>
          </a:endParaRPr>
        </a:p>
      </dgm:t>
    </dgm:pt>
    <dgm:pt modelId="{D71519B8-5A77-B742-A176-B8948964F637}" type="parTrans" cxnId="{D681A9A3-A773-A745-882A-C45D64973D00}">
      <dgm:prSet/>
      <dgm:spPr/>
      <dgm:t>
        <a:bodyPr/>
        <a:lstStyle/>
        <a:p>
          <a:endParaRPr lang="es-MX"/>
        </a:p>
      </dgm:t>
    </dgm:pt>
    <dgm:pt modelId="{CAF9DA17-4E0E-0143-AD92-716AEBB5826A}" type="sibTrans" cxnId="{D681A9A3-A773-A745-882A-C45D64973D00}">
      <dgm:prSet/>
      <dgm:spPr/>
      <dgm:t>
        <a:bodyPr/>
        <a:lstStyle/>
        <a:p>
          <a:endParaRPr lang="es-MX"/>
        </a:p>
      </dgm:t>
    </dgm:pt>
    <dgm:pt modelId="{C6A79FCC-CDC7-3546-84D1-B86167288B9C}">
      <dgm:prSet phldrT="[Texto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s-ES" sz="1300" dirty="0">
              <a:latin typeface="Aptos" panose="020B0004020202020204" pitchFamily="34" charset="0"/>
            </a:rPr>
            <a:t>Desde un punto de vista conceptual, el financiamiento de costos históricos limita la necesaria flexibilidad para dar respuesta a un mundo laboral cada vez más dinámico.</a:t>
          </a:r>
          <a:endParaRPr lang="es-CL" sz="1300" dirty="0">
            <a:latin typeface="Aptos" panose="020B0004020202020204" pitchFamily="34" charset="0"/>
          </a:endParaRPr>
        </a:p>
      </dgm:t>
    </dgm:pt>
    <dgm:pt modelId="{AEFE811A-B626-6745-A747-349DBE73D042}" type="parTrans" cxnId="{3BDD77D1-2801-0542-9446-7BB0D29A403D}">
      <dgm:prSet/>
      <dgm:spPr/>
      <dgm:t>
        <a:bodyPr/>
        <a:lstStyle/>
        <a:p>
          <a:endParaRPr lang="es-MX"/>
        </a:p>
      </dgm:t>
    </dgm:pt>
    <dgm:pt modelId="{9FE48B7C-61A9-7C47-8081-21250F372372}" type="sibTrans" cxnId="{3BDD77D1-2801-0542-9446-7BB0D29A403D}">
      <dgm:prSet/>
      <dgm:spPr/>
      <dgm:t>
        <a:bodyPr/>
        <a:lstStyle/>
        <a:p>
          <a:endParaRPr lang="es-MX"/>
        </a:p>
      </dgm:t>
    </dgm:pt>
    <dgm:pt modelId="{7D6AD489-B721-FF4B-9E0F-EA7FE5956BBE}">
      <dgm:prSet custT="1"/>
      <dgm:spPr/>
      <dgm:t>
        <a:bodyPr/>
        <a:lstStyle/>
        <a:p>
          <a:r>
            <a:rPr lang="es-CL" sz="1300" dirty="0">
              <a:latin typeface="Aptos" panose="020B0004020202020204" pitchFamily="34" charset="0"/>
            </a:rPr>
            <a:t>Diversidad de proyectos &gt; tiende a la estandarización, al promedio: no reconoce los distintos proyectos existentes, desde el ámbito territorial y académico</a:t>
          </a:r>
          <a:endParaRPr lang="es-MX" sz="1300" b="0" dirty="0">
            <a:latin typeface="Aptos" panose="020B0004020202020204" pitchFamily="34" charset="0"/>
          </a:endParaRPr>
        </a:p>
      </dgm:t>
    </dgm:pt>
    <dgm:pt modelId="{D5FAE2EF-2DE8-0F49-B657-F2C76F9CBA2F}" type="parTrans" cxnId="{3C012C9C-D665-F442-B22E-3A9D9424AA59}">
      <dgm:prSet/>
      <dgm:spPr/>
      <dgm:t>
        <a:bodyPr/>
        <a:lstStyle/>
        <a:p>
          <a:endParaRPr lang="es-MX"/>
        </a:p>
      </dgm:t>
    </dgm:pt>
    <dgm:pt modelId="{2553DEC3-3581-9744-AC56-F980B8C20E84}" type="sibTrans" cxnId="{3C012C9C-D665-F442-B22E-3A9D9424AA59}">
      <dgm:prSet/>
      <dgm:spPr/>
      <dgm:t>
        <a:bodyPr/>
        <a:lstStyle/>
        <a:p>
          <a:endParaRPr lang="es-MX"/>
        </a:p>
      </dgm:t>
    </dgm:pt>
    <dgm:pt modelId="{4ADCFCE8-347B-424E-B679-44C3730DBF98}">
      <dgm:prSet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s-CL" sz="1300" dirty="0">
              <a:latin typeface="Aptos" panose="020B0004020202020204" pitchFamily="34" charset="0"/>
            </a:rPr>
            <a:t>Desconoce desafíos académicos propios del sector: mundo TP enfrenta desafíos específicos en materia de nivelación, acompañamiento estudiantil e inclusión.</a:t>
          </a:r>
          <a:endParaRPr lang="es-MX" sz="1300" b="0" dirty="0">
            <a:latin typeface="Aptos" panose="020B0004020202020204" pitchFamily="34" charset="0"/>
          </a:endParaRPr>
        </a:p>
      </dgm:t>
    </dgm:pt>
    <dgm:pt modelId="{5AA13706-7862-D447-B2A0-CBD3C1368757}" type="parTrans" cxnId="{E7E481A6-07B1-9F4B-BADA-C1C1E1284A1E}">
      <dgm:prSet/>
      <dgm:spPr/>
      <dgm:t>
        <a:bodyPr/>
        <a:lstStyle/>
        <a:p>
          <a:endParaRPr lang="es-MX"/>
        </a:p>
      </dgm:t>
    </dgm:pt>
    <dgm:pt modelId="{2BDD7646-2819-7B47-A063-619E11D543D6}" type="sibTrans" cxnId="{E7E481A6-07B1-9F4B-BADA-C1C1E1284A1E}">
      <dgm:prSet/>
      <dgm:spPr/>
      <dgm:t>
        <a:bodyPr/>
        <a:lstStyle/>
        <a:p>
          <a:endParaRPr lang="es-MX"/>
        </a:p>
      </dgm:t>
    </dgm:pt>
    <dgm:pt modelId="{0CB1095E-ED2F-8142-AD78-43D54EED77A8}">
      <dgm:prSet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s-CL" sz="1300" dirty="0">
              <a:latin typeface="Aptos" panose="020B0004020202020204" pitchFamily="34" charset="0"/>
            </a:rPr>
            <a:t>Pérdida de autonomía: porque hará depender a las IES TP de la situación fiscal (disponibilidad de recursos para el FES) y de las decisiones de cada Gobierno respecto de la fijación de aranceles.</a:t>
          </a:r>
          <a:endParaRPr lang="es-MX" sz="1300" b="0" dirty="0">
            <a:latin typeface="Aptos" panose="020B0004020202020204" pitchFamily="34" charset="0"/>
          </a:endParaRPr>
        </a:p>
      </dgm:t>
    </dgm:pt>
    <dgm:pt modelId="{B1371DC2-45E4-9543-BC0B-834922AF7E52}" type="parTrans" cxnId="{A0C1AA8B-C109-5042-9258-18780529E7B4}">
      <dgm:prSet/>
      <dgm:spPr/>
      <dgm:t>
        <a:bodyPr/>
        <a:lstStyle/>
        <a:p>
          <a:endParaRPr lang="es-MX"/>
        </a:p>
      </dgm:t>
    </dgm:pt>
    <dgm:pt modelId="{78BB1169-8138-D14C-BD3D-305D66354731}" type="sibTrans" cxnId="{A0C1AA8B-C109-5042-9258-18780529E7B4}">
      <dgm:prSet/>
      <dgm:spPr/>
      <dgm:t>
        <a:bodyPr/>
        <a:lstStyle/>
        <a:p>
          <a:endParaRPr lang="es-MX"/>
        </a:p>
      </dgm:t>
    </dgm:pt>
    <dgm:pt modelId="{AEB3D700-9E07-471E-B815-C46D2317A747}">
      <dgm:prSet phldrT="[Texto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s-CL" sz="1300" dirty="0">
              <a:latin typeface="Aptos" panose="020B0004020202020204" pitchFamily="34" charset="0"/>
            </a:rPr>
            <a:t>Dadas las características del sistema TP, al eliminar el copago, el proyecto limita las fuentes de financiamiento a “99% Aranceles Regulados”, sin que exista una definición sobre mecanismos complementarios que permitan desarrollo institucional, innovación de oferta, etc.</a:t>
          </a:r>
        </a:p>
      </dgm:t>
    </dgm:pt>
    <dgm:pt modelId="{9A5D30A8-1BD5-4275-9774-DD152046C287}" type="parTrans" cxnId="{B02266CE-1856-4274-AB50-736CCB1650A4}">
      <dgm:prSet/>
      <dgm:spPr/>
      <dgm:t>
        <a:bodyPr/>
        <a:lstStyle/>
        <a:p>
          <a:endParaRPr lang="es-CL"/>
        </a:p>
      </dgm:t>
    </dgm:pt>
    <dgm:pt modelId="{1C0BEF24-2DAE-4770-970A-87F78F468F9A}" type="sibTrans" cxnId="{B02266CE-1856-4274-AB50-736CCB1650A4}">
      <dgm:prSet/>
      <dgm:spPr/>
      <dgm:t>
        <a:bodyPr/>
        <a:lstStyle/>
        <a:p>
          <a:endParaRPr lang="es-CL"/>
        </a:p>
      </dgm:t>
    </dgm:pt>
    <dgm:pt modelId="{7DBB97B5-3E35-634A-9E37-5C62259A32CF}" type="pres">
      <dgm:prSet presAssocID="{ABC76065-21C5-104C-83F0-F5977ECDB1AA}" presName="vert0" presStyleCnt="0">
        <dgm:presLayoutVars>
          <dgm:dir/>
          <dgm:animOne val="branch"/>
          <dgm:animLvl val="lvl"/>
        </dgm:presLayoutVars>
      </dgm:prSet>
      <dgm:spPr/>
    </dgm:pt>
    <dgm:pt modelId="{16718A44-B9C1-8848-8249-725455DC22D4}" type="pres">
      <dgm:prSet presAssocID="{13DA6FA1-0905-204E-B215-C5D16C0BA66D}" presName="thickLine" presStyleLbl="alignNode1" presStyleIdx="0" presStyleCnt="1"/>
      <dgm:spPr/>
    </dgm:pt>
    <dgm:pt modelId="{76422D86-A6D3-EB45-81D7-D796A0F065B7}" type="pres">
      <dgm:prSet presAssocID="{13DA6FA1-0905-204E-B215-C5D16C0BA66D}" presName="horz1" presStyleCnt="0"/>
      <dgm:spPr/>
    </dgm:pt>
    <dgm:pt modelId="{716C95A1-C7BA-3E45-8F51-6069D6643622}" type="pres">
      <dgm:prSet presAssocID="{13DA6FA1-0905-204E-B215-C5D16C0BA66D}" presName="tx1" presStyleLbl="revTx" presStyleIdx="0" presStyleCnt="7"/>
      <dgm:spPr/>
    </dgm:pt>
    <dgm:pt modelId="{5BFFE8D0-B2FF-9346-8868-0071F3C2974A}" type="pres">
      <dgm:prSet presAssocID="{13DA6FA1-0905-204E-B215-C5D16C0BA66D}" presName="vert1" presStyleCnt="0"/>
      <dgm:spPr/>
    </dgm:pt>
    <dgm:pt modelId="{19DBD0C9-5106-E348-94BF-5FB1E42E1715}" type="pres">
      <dgm:prSet presAssocID="{AEB3D700-9E07-471E-B815-C46D2317A747}" presName="vertSpace2a" presStyleCnt="0"/>
      <dgm:spPr/>
    </dgm:pt>
    <dgm:pt modelId="{6E2ADB87-7FD3-A045-B67C-88CD8E50B5B2}" type="pres">
      <dgm:prSet presAssocID="{AEB3D700-9E07-471E-B815-C46D2317A747}" presName="horz2" presStyleCnt="0"/>
      <dgm:spPr/>
    </dgm:pt>
    <dgm:pt modelId="{207ACF38-03A3-FD4A-A5DA-044469BA8FA4}" type="pres">
      <dgm:prSet presAssocID="{AEB3D700-9E07-471E-B815-C46D2317A747}" presName="horzSpace2" presStyleCnt="0"/>
      <dgm:spPr/>
    </dgm:pt>
    <dgm:pt modelId="{3EC8F961-AF90-0D40-929A-F854678BCFBE}" type="pres">
      <dgm:prSet presAssocID="{AEB3D700-9E07-471E-B815-C46D2317A747}" presName="tx2" presStyleLbl="revTx" presStyleIdx="1" presStyleCnt="7"/>
      <dgm:spPr/>
    </dgm:pt>
    <dgm:pt modelId="{37964C6D-B059-D544-9AF1-276B8C9C064F}" type="pres">
      <dgm:prSet presAssocID="{AEB3D700-9E07-471E-B815-C46D2317A747}" presName="vert2" presStyleCnt="0"/>
      <dgm:spPr/>
    </dgm:pt>
    <dgm:pt modelId="{1D06BE2B-37B9-7E49-88C8-9DF5548E143B}" type="pres">
      <dgm:prSet presAssocID="{AEB3D700-9E07-471E-B815-C46D2317A747}" presName="thinLine2b" presStyleLbl="callout" presStyleIdx="0" presStyleCnt="6"/>
      <dgm:spPr/>
    </dgm:pt>
    <dgm:pt modelId="{A22D3274-81DD-5B45-AEAA-A16347415D97}" type="pres">
      <dgm:prSet presAssocID="{AEB3D700-9E07-471E-B815-C46D2317A747}" presName="vertSpace2b" presStyleCnt="0"/>
      <dgm:spPr/>
    </dgm:pt>
    <dgm:pt modelId="{00FB5763-28FA-0647-A593-6A4CC77F7478}" type="pres">
      <dgm:prSet presAssocID="{7ECC4758-4FFA-3047-A64A-6E0558328D5A}" presName="horz2" presStyleCnt="0"/>
      <dgm:spPr/>
    </dgm:pt>
    <dgm:pt modelId="{2E6DF5E5-B6F4-7348-AE36-FFA39E73E99E}" type="pres">
      <dgm:prSet presAssocID="{7ECC4758-4FFA-3047-A64A-6E0558328D5A}" presName="horzSpace2" presStyleCnt="0"/>
      <dgm:spPr/>
    </dgm:pt>
    <dgm:pt modelId="{19D61832-A0DA-AB4C-9A3A-1E3F0A5AA279}" type="pres">
      <dgm:prSet presAssocID="{7ECC4758-4FFA-3047-A64A-6E0558328D5A}" presName="tx2" presStyleLbl="revTx" presStyleIdx="2" presStyleCnt="7"/>
      <dgm:spPr/>
    </dgm:pt>
    <dgm:pt modelId="{37403CED-B35E-5541-BE57-39E84E366ACA}" type="pres">
      <dgm:prSet presAssocID="{7ECC4758-4FFA-3047-A64A-6E0558328D5A}" presName="vert2" presStyleCnt="0"/>
      <dgm:spPr/>
    </dgm:pt>
    <dgm:pt modelId="{30CAB1AE-C2FF-B449-BC4F-5DD7CD4E2853}" type="pres">
      <dgm:prSet presAssocID="{7ECC4758-4FFA-3047-A64A-6E0558328D5A}" presName="thinLine2b" presStyleLbl="callout" presStyleIdx="1" presStyleCnt="6"/>
      <dgm:spPr/>
    </dgm:pt>
    <dgm:pt modelId="{2E8402F6-FB50-3043-8F46-334BF6064037}" type="pres">
      <dgm:prSet presAssocID="{7ECC4758-4FFA-3047-A64A-6E0558328D5A}" presName="vertSpace2b" presStyleCnt="0"/>
      <dgm:spPr/>
    </dgm:pt>
    <dgm:pt modelId="{0E0E4E2A-EDF5-D741-B45A-C808DD8ADBFF}" type="pres">
      <dgm:prSet presAssocID="{C6A79FCC-CDC7-3546-84D1-B86167288B9C}" presName="horz2" presStyleCnt="0"/>
      <dgm:spPr/>
    </dgm:pt>
    <dgm:pt modelId="{4DD3963E-262F-DF4D-B503-D59CA38D8AEA}" type="pres">
      <dgm:prSet presAssocID="{C6A79FCC-CDC7-3546-84D1-B86167288B9C}" presName="horzSpace2" presStyleCnt="0"/>
      <dgm:spPr/>
    </dgm:pt>
    <dgm:pt modelId="{C3ABF153-E35E-B44F-9FEE-F58B9FF43B6D}" type="pres">
      <dgm:prSet presAssocID="{C6A79FCC-CDC7-3546-84D1-B86167288B9C}" presName="tx2" presStyleLbl="revTx" presStyleIdx="3" presStyleCnt="7"/>
      <dgm:spPr/>
    </dgm:pt>
    <dgm:pt modelId="{FA80E060-6C27-4A47-BFC2-CAD8C50E5B93}" type="pres">
      <dgm:prSet presAssocID="{C6A79FCC-CDC7-3546-84D1-B86167288B9C}" presName="vert2" presStyleCnt="0"/>
      <dgm:spPr/>
    </dgm:pt>
    <dgm:pt modelId="{9749597B-8945-ED47-8654-676758907A71}" type="pres">
      <dgm:prSet presAssocID="{C6A79FCC-CDC7-3546-84D1-B86167288B9C}" presName="thinLine2b" presStyleLbl="callout" presStyleIdx="2" presStyleCnt="6"/>
      <dgm:spPr/>
    </dgm:pt>
    <dgm:pt modelId="{292497FC-5322-2B41-8A58-846F45DFC9B9}" type="pres">
      <dgm:prSet presAssocID="{C6A79FCC-CDC7-3546-84D1-B86167288B9C}" presName="vertSpace2b" presStyleCnt="0"/>
      <dgm:spPr/>
    </dgm:pt>
    <dgm:pt modelId="{0897ED90-59B9-E448-9DAE-4BA601B41574}" type="pres">
      <dgm:prSet presAssocID="{7D6AD489-B721-FF4B-9E0F-EA7FE5956BBE}" presName="horz2" presStyleCnt="0"/>
      <dgm:spPr/>
    </dgm:pt>
    <dgm:pt modelId="{68FBDAD5-AC52-1846-B7FD-00D335928929}" type="pres">
      <dgm:prSet presAssocID="{7D6AD489-B721-FF4B-9E0F-EA7FE5956BBE}" presName="horzSpace2" presStyleCnt="0"/>
      <dgm:spPr/>
    </dgm:pt>
    <dgm:pt modelId="{BC1D5433-EB17-E04E-B81B-A6DF7B42C63E}" type="pres">
      <dgm:prSet presAssocID="{7D6AD489-B721-FF4B-9E0F-EA7FE5956BBE}" presName="tx2" presStyleLbl="revTx" presStyleIdx="4" presStyleCnt="7"/>
      <dgm:spPr/>
    </dgm:pt>
    <dgm:pt modelId="{F19CDD47-4FE4-E744-A453-43AA93D51BFC}" type="pres">
      <dgm:prSet presAssocID="{7D6AD489-B721-FF4B-9E0F-EA7FE5956BBE}" presName="vert2" presStyleCnt="0"/>
      <dgm:spPr/>
    </dgm:pt>
    <dgm:pt modelId="{9511A739-1EF7-114A-9D6D-C2DF249FFAF8}" type="pres">
      <dgm:prSet presAssocID="{7D6AD489-B721-FF4B-9E0F-EA7FE5956BBE}" presName="thinLine2b" presStyleLbl="callout" presStyleIdx="3" presStyleCnt="6"/>
      <dgm:spPr/>
    </dgm:pt>
    <dgm:pt modelId="{E769F736-4B77-DA40-A14B-73593C2B7E91}" type="pres">
      <dgm:prSet presAssocID="{7D6AD489-B721-FF4B-9E0F-EA7FE5956BBE}" presName="vertSpace2b" presStyleCnt="0"/>
      <dgm:spPr/>
    </dgm:pt>
    <dgm:pt modelId="{DA45CAA1-6D26-714F-A5FB-3D4AD873A9CF}" type="pres">
      <dgm:prSet presAssocID="{4ADCFCE8-347B-424E-B679-44C3730DBF98}" presName="horz2" presStyleCnt="0"/>
      <dgm:spPr/>
    </dgm:pt>
    <dgm:pt modelId="{D5099CF3-054A-F644-86A0-51087B472134}" type="pres">
      <dgm:prSet presAssocID="{4ADCFCE8-347B-424E-B679-44C3730DBF98}" presName="horzSpace2" presStyleCnt="0"/>
      <dgm:spPr/>
    </dgm:pt>
    <dgm:pt modelId="{B7DD1041-A84F-AF4C-B61C-1ADA755516C2}" type="pres">
      <dgm:prSet presAssocID="{4ADCFCE8-347B-424E-B679-44C3730DBF98}" presName="tx2" presStyleLbl="revTx" presStyleIdx="5" presStyleCnt="7"/>
      <dgm:spPr/>
    </dgm:pt>
    <dgm:pt modelId="{7E3B7A8A-1C36-8242-B896-5CF137A9C673}" type="pres">
      <dgm:prSet presAssocID="{4ADCFCE8-347B-424E-B679-44C3730DBF98}" presName="vert2" presStyleCnt="0"/>
      <dgm:spPr/>
    </dgm:pt>
    <dgm:pt modelId="{381CF3FC-D49E-6E42-8014-B8B2D7376FF9}" type="pres">
      <dgm:prSet presAssocID="{4ADCFCE8-347B-424E-B679-44C3730DBF98}" presName="thinLine2b" presStyleLbl="callout" presStyleIdx="4" presStyleCnt="6"/>
      <dgm:spPr/>
    </dgm:pt>
    <dgm:pt modelId="{36FE329C-D285-9945-8084-B180FB17DFC1}" type="pres">
      <dgm:prSet presAssocID="{4ADCFCE8-347B-424E-B679-44C3730DBF98}" presName="vertSpace2b" presStyleCnt="0"/>
      <dgm:spPr/>
    </dgm:pt>
    <dgm:pt modelId="{D388A58B-5B1A-7447-958A-E70296210967}" type="pres">
      <dgm:prSet presAssocID="{0CB1095E-ED2F-8142-AD78-43D54EED77A8}" presName="horz2" presStyleCnt="0"/>
      <dgm:spPr/>
    </dgm:pt>
    <dgm:pt modelId="{BB3CF4A5-9AE3-4745-9A3D-59F64755F3B8}" type="pres">
      <dgm:prSet presAssocID="{0CB1095E-ED2F-8142-AD78-43D54EED77A8}" presName="horzSpace2" presStyleCnt="0"/>
      <dgm:spPr/>
    </dgm:pt>
    <dgm:pt modelId="{9DDEBDB6-9356-7C44-875F-6C93EC07CE0D}" type="pres">
      <dgm:prSet presAssocID="{0CB1095E-ED2F-8142-AD78-43D54EED77A8}" presName="tx2" presStyleLbl="revTx" presStyleIdx="6" presStyleCnt="7"/>
      <dgm:spPr/>
    </dgm:pt>
    <dgm:pt modelId="{1AFBAD91-A9AD-374B-BE55-5CD139F3F303}" type="pres">
      <dgm:prSet presAssocID="{0CB1095E-ED2F-8142-AD78-43D54EED77A8}" presName="vert2" presStyleCnt="0"/>
      <dgm:spPr/>
    </dgm:pt>
    <dgm:pt modelId="{75585755-320F-174F-8FC7-327100653885}" type="pres">
      <dgm:prSet presAssocID="{0CB1095E-ED2F-8142-AD78-43D54EED77A8}" presName="thinLine2b" presStyleLbl="callout" presStyleIdx="5" presStyleCnt="6"/>
      <dgm:spPr/>
    </dgm:pt>
    <dgm:pt modelId="{55ABDF79-7AE7-B440-9AC8-8EFEE9B7B36A}" type="pres">
      <dgm:prSet presAssocID="{0CB1095E-ED2F-8142-AD78-43D54EED77A8}" presName="vertSpace2b" presStyleCnt="0"/>
      <dgm:spPr/>
    </dgm:pt>
  </dgm:ptLst>
  <dgm:cxnLst>
    <dgm:cxn modelId="{4C986522-4D6A-C343-A1A9-A76DC53AD1AC}" type="presOf" srcId="{7D6AD489-B721-FF4B-9E0F-EA7FE5956BBE}" destId="{BC1D5433-EB17-E04E-B81B-A6DF7B42C63E}" srcOrd="0" destOrd="0" presId="urn:microsoft.com/office/officeart/2008/layout/LinedList"/>
    <dgm:cxn modelId="{5647063D-0DE6-6C46-BDF5-89B4E645A812}" type="presOf" srcId="{4ADCFCE8-347B-424E-B679-44C3730DBF98}" destId="{B7DD1041-A84F-AF4C-B61C-1ADA755516C2}" srcOrd="0" destOrd="0" presId="urn:microsoft.com/office/officeart/2008/layout/LinedList"/>
    <dgm:cxn modelId="{A0C1AA8B-C109-5042-9258-18780529E7B4}" srcId="{13DA6FA1-0905-204E-B215-C5D16C0BA66D}" destId="{0CB1095E-ED2F-8142-AD78-43D54EED77A8}" srcOrd="5" destOrd="0" parTransId="{B1371DC2-45E4-9543-BC0B-834922AF7E52}" sibTransId="{78BB1169-8138-D14C-BD3D-305D66354731}"/>
    <dgm:cxn modelId="{CB169394-81DC-F249-B830-9D581BED402F}" type="presOf" srcId="{13DA6FA1-0905-204E-B215-C5D16C0BA66D}" destId="{716C95A1-C7BA-3E45-8F51-6069D6643622}" srcOrd="0" destOrd="0" presId="urn:microsoft.com/office/officeart/2008/layout/LinedList"/>
    <dgm:cxn modelId="{8B840497-7350-B94C-BAE7-8DBE17B9101F}" type="presOf" srcId="{7ECC4758-4FFA-3047-A64A-6E0558328D5A}" destId="{19D61832-A0DA-AB4C-9A3A-1E3F0A5AA279}" srcOrd="0" destOrd="0" presId="urn:microsoft.com/office/officeart/2008/layout/LinedList"/>
    <dgm:cxn modelId="{C5CF159A-B0EF-4542-9B4E-A6FB4BC2FB33}" type="presOf" srcId="{C6A79FCC-CDC7-3546-84D1-B86167288B9C}" destId="{C3ABF153-E35E-B44F-9FEE-F58B9FF43B6D}" srcOrd="0" destOrd="0" presId="urn:microsoft.com/office/officeart/2008/layout/LinedList"/>
    <dgm:cxn modelId="{3C012C9C-D665-F442-B22E-3A9D9424AA59}" srcId="{13DA6FA1-0905-204E-B215-C5D16C0BA66D}" destId="{7D6AD489-B721-FF4B-9E0F-EA7FE5956BBE}" srcOrd="3" destOrd="0" parTransId="{D5FAE2EF-2DE8-0F49-B657-F2C76F9CBA2F}" sibTransId="{2553DEC3-3581-9744-AC56-F980B8C20E84}"/>
    <dgm:cxn modelId="{4CDEA09F-CF40-CD45-9A13-020333FBB30E}" srcId="{ABC76065-21C5-104C-83F0-F5977ECDB1AA}" destId="{13DA6FA1-0905-204E-B215-C5D16C0BA66D}" srcOrd="0" destOrd="0" parTransId="{83BCADB6-8C2D-9841-8A34-1AD85E1AAF65}" sibTransId="{5DAAF0FC-809B-E54E-8487-8931B9356CE4}"/>
    <dgm:cxn modelId="{D681A9A3-A773-A745-882A-C45D64973D00}" srcId="{13DA6FA1-0905-204E-B215-C5D16C0BA66D}" destId="{7ECC4758-4FFA-3047-A64A-6E0558328D5A}" srcOrd="1" destOrd="0" parTransId="{D71519B8-5A77-B742-A176-B8948964F637}" sibTransId="{CAF9DA17-4E0E-0143-AD92-716AEBB5826A}"/>
    <dgm:cxn modelId="{E7E481A6-07B1-9F4B-BADA-C1C1E1284A1E}" srcId="{13DA6FA1-0905-204E-B215-C5D16C0BA66D}" destId="{4ADCFCE8-347B-424E-B679-44C3730DBF98}" srcOrd="4" destOrd="0" parTransId="{5AA13706-7862-D447-B2A0-CBD3C1368757}" sibTransId="{2BDD7646-2819-7B47-A063-619E11D543D6}"/>
    <dgm:cxn modelId="{9CCD05BF-5CA8-2D4D-9F41-BE8AFA228D56}" type="presOf" srcId="{AEB3D700-9E07-471E-B815-C46D2317A747}" destId="{3EC8F961-AF90-0D40-929A-F854678BCFBE}" srcOrd="0" destOrd="0" presId="urn:microsoft.com/office/officeart/2008/layout/LinedList"/>
    <dgm:cxn modelId="{B02266CE-1856-4274-AB50-736CCB1650A4}" srcId="{13DA6FA1-0905-204E-B215-C5D16C0BA66D}" destId="{AEB3D700-9E07-471E-B815-C46D2317A747}" srcOrd="0" destOrd="0" parTransId="{9A5D30A8-1BD5-4275-9774-DD152046C287}" sibTransId="{1C0BEF24-2DAE-4770-970A-87F78F468F9A}"/>
    <dgm:cxn modelId="{3BDD77D1-2801-0542-9446-7BB0D29A403D}" srcId="{13DA6FA1-0905-204E-B215-C5D16C0BA66D}" destId="{C6A79FCC-CDC7-3546-84D1-B86167288B9C}" srcOrd="2" destOrd="0" parTransId="{AEFE811A-B626-6745-A747-349DBE73D042}" sibTransId="{9FE48B7C-61A9-7C47-8081-21250F372372}"/>
    <dgm:cxn modelId="{61ECA3E3-29A3-D64A-881E-25D7C846B371}" type="presOf" srcId="{0CB1095E-ED2F-8142-AD78-43D54EED77A8}" destId="{9DDEBDB6-9356-7C44-875F-6C93EC07CE0D}" srcOrd="0" destOrd="0" presId="urn:microsoft.com/office/officeart/2008/layout/LinedList"/>
    <dgm:cxn modelId="{D2A17DE7-804E-AF41-8255-0D39D7FD3F50}" type="presOf" srcId="{ABC76065-21C5-104C-83F0-F5977ECDB1AA}" destId="{7DBB97B5-3E35-634A-9E37-5C62259A32CF}" srcOrd="0" destOrd="0" presId="urn:microsoft.com/office/officeart/2008/layout/LinedList"/>
    <dgm:cxn modelId="{ED7A1FBD-6CD7-764B-AD4A-BDD8C8D04D05}" type="presParOf" srcId="{7DBB97B5-3E35-634A-9E37-5C62259A32CF}" destId="{16718A44-B9C1-8848-8249-725455DC22D4}" srcOrd="0" destOrd="0" presId="urn:microsoft.com/office/officeart/2008/layout/LinedList"/>
    <dgm:cxn modelId="{C2EB3281-A58B-B945-89C8-458FCB1F33F1}" type="presParOf" srcId="{7DBB97B5-3E35-634A-9E37-5C62259A32CF}" destId="{76422D86-A6D3-EB45-81D7-D796A0F065B7}" srcOrd="1" destOrd="0" presId="urn:microsoft.com/office/officeart/2008/layout/LinedList"/>
    <dgm:cxn modelId="{E439E0DA-54F7-234C-8BB8-65D0F5203DCB}" type="presParOf" srcId="{76422D86-A6D3-EB45-81D7-D796A0F065B7}" destId="{716C95A1-C7BA-3E45-8F51-6069D6643622}" srcOrd="0" destOrd="0" presId="urn:microsoft.com/office/officeart/2008/layout/LinedList"/>
    <dgm:cxn modelId="{CE930BF1-7D93-6648-A6FB-FC86C9E7DF50}" type="presParOf" srcId="{76422D86-A6D3-EB45-81D7-D796A0F065B7}" destId="{5BFFE8D0-B2FF-9346-8868-0071F3C2974A}" srcOrd="1" destOrd="0" presId="urn:microsoft.com/office/officeart/2008/layout/LinedList"/>
    <dgm:cxn modelId="{E300D132-2DF9-BC49-A914-50D758FD3A40}" type="presParOf" srcId="{5BFFE8D0-B2FF-9346-8868-0071F3C2974A}" destId="{19DBD0C9-5106-E348-94BF-5FB1E42E1715}" srcOrd="0" destOrd="0" presId="urn:microsoft.com/office/officeart/2008/layout/LinedList"/>
    <dgm:cxn modelId="{6D175A76-552B-B142-BEDF-0E3985EEF266}" type="presParOf" srcId="{5BFFE8D0-B2FF-9346-8868-0071F3C2974A}" destId="{6E2ADB87-7FD3-A045-B67C-88CD8E50B5B2}" srcOrd="1" destOrd="0" presId="urn:microsoft.com/office/officeart/2008/layout/LinedList"/>
    <dgm:cxn modelId="{A4E31582-E417-B84A-9523-782145FCBBEC}" type="presParOf" srcId="{6E2ADB87-7FD3-A045-B67C-88CD8E50B5B2}" destId="{207ACF38-03A3-FD4A-A5DA-044469BA8FA4}" srcOrd="0" destOrd="0" presId="urn:microsoft.com/office/officeart/2008/layout/LinedList"/>
    <dgm:cxn modelId="{4DF6B009-CC88-BD4B-B4E9-5E28A5F958D7}" type="presParOf" srcId="{6E2ADB87-7FD3-A045-B67C-88CD8E50B5B2}" destId="{3EC8F961-AF90-0D40-929A-F854678BCFBE}" srcOrd="1" destOrd="0" presId="urn:microsoft.com/office/officeart/2008/layout/LinedList"/>
    <dgm:cxn modelId="{75CB9845-F994-CF46-977D-DFCED30295A4}" type="presParOf" srcId="{6E2ADB87-7FD3-A045-B67C-88CD8E50B5B2}" destId="{37964C6D-B059-D544-9AF1-276B8C9C064F}" srcOrd="2" destOrd="0" presId="urn:microsoft.com/office/officeart/2008/layout/LinedList"/>
    <dgm:cxn modelId="{3CDB159E-4356-734E-9ADF-5670CE42C19A}" type="presParOf" srcId="{5BFFE8D0-B2FF-9346-8868-0071F3C2974A}" destId="{1D06BE2B-37B9-7E49-88C8-9DF5548E143B}" srcOrd="2" destOrd="0" presId="urn:microsoft.com/office/officeart/2008/layout/LinedList"/>
    <dgm:cxn modelId="{333AC0AC-00EE-7B4C-A443-4A23368A672B}" type="presParOf" srcId="{5BFFE8D0-B2FF-9346-8868-0071F3C2974A}" destId="{A22D3274-81DD-5B45-AEAA-A16347415D97}" srcOrd="3" destOrd="0" presId="urn:microsoft.com/office/officeart/2008/layout/LinedList"/>
    <dgm:cxn modelId="{DD11CD5D-1303-C249-B734-D2FA2D47A16C}" type="presParOf" srcId="{5BFFE8D0-B2FF-9346-8868-0071F3C2974A}" destId="{00FB5763-28FA-0647-A593-6A4CC77F7478}" srcOrd="4" destOrd="0" presId="urn:microsoft.com/office/officeart/2008/layout/LinedList"/>
    <dgm:cxn modelId="{3804B43C-DF03-BE45-93FB-8BDE6C270A8E}" type="presParOf" srcId="{00FB5763-28FA-0647-A593-6A4CC77F7478}" destId="{2E6DF5E5-B6F4-7348-AE36-FFA39E73E99E}" srcOrd="0" destOrd="0" presId="urn:microsoft.com/office/officeart/2008/layout/LinedList"/>
    <dgm:cxn modelId="{D00D874D-2D86-C64F-9DC2-36D69602B17E}" type="presParOf" srcId="{00FB5763-28FA-0647-A593-6A4CC77F7478}" destId="{19D61832-A0DA-AB4C-9A3A-1E3F0A5AA279}" srcOrd="1" destOrd="0" presId="urn:microsoft.com/office/officeart/2008/layout/LinedList"/>
    <dgm:cxn modelId="{70105C5A-75CB-944A-819E-154DFB635891}" type="presParOf" srcId="{00FB5763-28FA-0647-A593-6A4CC77F7478}" destId="{37403CED-B35E-5541-BE57-39E84E366ACA}" srcOrd="2" destOrd="0" presId="urn:microsoft.com/office/officeart/2008/layout/LinedList"/>
    <dgm:cxn modelId="{7FD7F21E-C1E2-5548-B210-654FDB99F51F}" type="presParOf" srcId="{5BFFE8D0-B2FF-9346-8868-0071F3C2974A}" destId="{30CAB1AE-C2FF-B449-BC4F-5DD7CD4E2853}" srcOrd="5" destOrd="0" presId="urn:microsoft.com/office/officeart/2008/layout/LinedList"/>
    <dgm:cxn modelId="{F44FC792-32A2-304C-8317-60A88A6043DD}" type="presParOf" srcId="{5BFFE8D0-B2FF-9346-8868-0071F3C2974A}" destId="{2E8402F6-FB50-3043-8F46-334BF6064037}" srcOrd="6" destOrd="0" presId="urn:microsoft.com/office/officeart/2008/layout/LinedList"/>
    <dgm:cxn modelId="{C13EC5D0-CF62-6940-B176-A9D4C2367FEF}" type="presParOf" srcId="{5BFFE8D0-B2FF-9346-8868-0071F3C2974A}" destId="{0E0E4E2A-EDF5-D741-B45A-C808DD8ADBFF}" srcOrd="7" destOrd="0" presId="urn:microsoft.com/office/officeart/2008/layout/LinedList"/>
    <dgm:cxn modelId="{EAB0A156-4DD7-AD4B-A6E0-0C125835704B}" type="presParOf" srcId="{0E0E4E2A-EDF5-D741-B45A-C808DD8ADBFF}" destId="{4DD3963E-262F-DF4D-B503-D59CA38D8AEA}" srcOrd="0" destOrd="0" presId="urn:microsoft.com/office/officeart/2008/layout/LinedList"/>
    <dgm:cxn modelId="{CAD7F2C8-A342-0242-89C7-3D2C0E3DBC4C}" type="presParOf" srcId="{0E0E4E2A-EDF5-D741-B45A-C808DD8ADBFF}" destId="{C3ABF153-E35E-B44F-9FEE-F58B9FF43B6D}" srcOrd="1" destOrd="0" presId="urn:microsoft.com/office/officeart/2008/layout/LinedList"/>
    <dgm:cxn modelId="{CBF43C62-247B-2A4B-AECB-F26DCB2A0654}" type="presParOf" srcId="{0E0E4E2A-EDF5-D741-B45A-C808DD8ADBFF}" destId="{FA80E060-6C27-4A47-BFC2-CAD8C50E5B93}" srcOrd="2" destOrd="0" presId="urn:microsoft.com/office/officeart/2008/layout/LinedList"/>
    <dgm:cxn modelId="{9AD9D168-202A-0144-9C43-230DBF3ECAF0}" type="presParOf" srcId="{5BFFE8D0-B2FF-9346-8868-0071F3C2974A}" destId="{9749597B-8945-ED47-8654-676758907A71}" srcOrd="8" destOrd="0" presId="urn:microsoft.com/office/officeart/2008/layout/LinedList"/>
    <dgm:cxn modelId="{55B5027D-112B-D042-9046-E9E804D9CC9B}" type="presParOf" srcId="{5BFFE8D0-B2FF-9346-8868-0071F3C2974A}" destId="{292497FC-5322-2B41-8A58-846F45DFC9B9}" srcOrd="9" destOrd="0" presId="urn:microsoft.com/office/officeart/2008/layout/LinedList"/>
    <dgm:cxn modelId="{62312DE3-6691-924A-B103-E39D61A97B63}" type="presParOf" srcId="{5BFFE8D0-B2FF-9346-8868-0071F3C2974A}" destId="{0897ED90-59B9-E448-9DAE-4BA601B41574}" srcOrd="10" destOrd="0" presId="urn:microsoft.com/office/officeart/2008/layout/LinedList"/>
    <dgm:cxn modelId="{EC8A4DAF-559A-044C-A6B6-E2A0D9BE518B}" type="presParOf" srcId="{0897ED90-59B9-E448-9DAE-4BA601B41574}" destId="{68FBDAD5-AC52-1846-B7FD-00D335928929}" srcOrd="0" destOrd="0" presId="urn:microsoft.com/office/officeart/2008/layout/LinedList"/>
    <dgm:cxn modelId="{9EADEE15-6310-184D-B3F9-531E4492B882}" type="presParOf" srcId="{0897ED90-59B9-E448-9DAE-4BA601B41574}" destId="{BC1D5433-EB17-E04E-B81B-A6DF7B42C63E}" srcOrd="1" destOrd="0" presId="urn:microsoft.com/office/officeart/2008/layout/LinedList"/>
    <dgm:cxn modelId="{85306B2B-A8FE-AF43-BEA6-1014F24389F9}" type="presParOf" srcId="{0897ED90-59B9-E448-9DAE-4BA601B41574}" destId="{F19CDD47-4FE4-E744-A453-43AA93D51BFC}" srcOrd="2" destOrd="0" presId="urn:microsoft.com/office/officeart/2008/layout/LinedList"/>
    <dgm:cxn modelId="{C979339F-4DF9-FA42-A2B4-CEF46B9CD7C9}" type="presParOf" srcId="{5BFFE8D0-B2FF-9346-8868-0071F3C2974A}" destId="{9511A739-1EF7-114A-9D6D-C2DF249FFAF8}" srcOrd="11" destOrd="0" presId="urn:microsoft.com/office/officeart/2008/layout/LinedList"/>
    <dgm:cxn modelId="{FE46478E-92E4-8347-8444-8610065C0E15}" type="presParOf" srcId="{5BFFE8D0-B2FF-9346-8868-0071F3C2974A}" destId="{E769F736-4B77-DA40-A14B-73593C2B7E91}" srcOrd="12" destOrd="0" presId="urn:microsoft.com/office/officeart/2008/layout/LinedList"/>
    <dgm:cxn modelId="{7DE12575-84F8-B345-9261-BAACDA1AFEE5}" type="presParOf" srcId="{5BFFE8D0-B2FF-9346-8868-0071F3C2974A}" destId="{DA45CAA1-6D26-714F-A5FB-3D4AD873A9CF}" srcOrd="13" destOrd="0" presId="urn:microsoft.com/office/officeart/2008/layout/LinedList"/>
    <dgm:cxn modelId="{410554AE-DC33-B344-9D32-B8462AFC6E41}" type="presParOf" srcId="{DA45CAA1-6D26-714F-A5FB-3D4AD873A9CF}" destId="{D5099CF3-054A-F644-86A0-51087B472134}" srcOrd="0" destOrd="0" presId="urn:microsoft.com/office/officeart/2008/layout/LinedList"/>
    <dgm:cxn modelId="{C2EF9145-8CA4-F146-97E2-815266EFDFEF}" type="presParOf" srcId="{DA45CAA1-6D26-714F-A5FB-3D4AD873A9CF}" destId="{B7DD1041-A84F-AF4C-B61C-1ADA755516C2}" srcOrd="1" destOrd="0" presId="urn:microsoft.com/office/officeart/2008/layout/LinedList"/>
    <dgm:cxn modelId="{CB9C2EC9-3298-DD4F-A297-EA6BA0B24082}" type="presParOf" srcId="{DA45CAA1-6D26-714F-A5FB-3D4AD873A9CF}" destId="{7E3B7A8A-1C36-8242-B896-5CF137A9C673}" srcOrd="2" destOrd="0" presId="urn:microsoft.com/office/officeart/2008/layout/LinedList"/>
    <dgm:cxn modelId="{835FD0AF-8F8E-294B-9A6B-41CBF71B4B31}" type="presParOf" srcId="{5BFFE8D0-B2FF-9346-8868-0071F3C2974A}" destId="{381CF3FC-D49E-6E42-8014-B8B2D7376FF9}" srcOrd="14" destOrd="0" presId="urn:microsoft.com/office/officeart/2008/layout/LinedList"/>
    <dgm:cxn modelId="{87150E44-0269-5147-986E-999038C09CE5}" type="presParOf" srcId="{5BFFE8D0-B2FF-9346-8868-0071F3C2974A}" destId="{36FE329C-D285-9945-8084-B180FB17DFC1}" srcOrd="15" destOrd="0" presId="urn:microsoft.com/office/officeart/2008/layout/LinedList"/>
    <dgm:cxn modelId="{54C6E53D-45F2-2B4C-B03B-063909F033FA}" type="presParOf" srcId="{5BFFE8D0-B2FF-9346-8868-0071F3C2974A}" destId="{D388A58B-5B1A-7447-958A-E70296210967}" srcOrd="16" destOrd="0" presId="urn:microsoft.com/office/officeart/2008/layout/LinedList"/>
    <dgm:cxn modelId="{CBCC7DD5-9F8F-8E4A-A014-A5828DA0B279}" type="presParOf" srcId="{D388A58B-5B1A-7447-958A-E70296210967}" destId="{BB3CF4A5-9AE3-4745-9A3D-59F64755F3B8}" srcOrd="0" destOrd="0" presId="urn:microsoft.com/office/officeart/2008/layout/LinedList"/>
    <dgm:cxn modelId="{E027303F-D50A-1441-B1B6-45E7D8D49304}" type="presParOf" srcId="{D388A58B-5B1A-7447-958A-E70296210967}" destId="{9DDEBDB6-9356-7C44-875F-6C93EC07CE0D}" srcOrd="1" destOrd="0" presId="urn:microsoft.com/office/officeart/2008/layout/LinedList"/>
    <dgm:cxn modelId="{F112CEB3-ECCC-434E-9D75-239CA9D36C3F}" type="presParOf" srcId="{D388A58B-5B1A-7447-958A-E70296210967}" destId="{1AFBAD91-A9AD-374B-BE55-5CD139F3F303}" srcOrd="2" destOrd="0" presId="urn:microsoft.com/office/officeart/2008/layout/LinedList"/>
    <dgm:cxn modelId="{9F4DE842-3381-D941-A2D3-9A384D955695}" type="presParOf" srcId="{5BFFE8D0-B2FF-9346-8868-0071F3C2974A}" destId="{75585755-320F-174F-8FC7-327100653885}" srcOrd="17" destOrd="0" presId="urn:microsoft.com/office/officeart/2008/layout/LinedList"/>
    <dgm:cxn modelId="{EF426743-70F2-6644-9CC8-06B8E9D02467}" type="presParOf" srcId="{5BFFE8D0-B2FF-9346-8868-0071F3C2974A}" destId="{55ABDF79-7AE7-B440-9AC8-8EFEE9B7B36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10A4A-1F96-5D4A-AA4E-436F378FF05A}">
      <dsp:nvSpPr>
        <dsp:cNvPr id="0" name=""/>
        <dsp:cNvSpPr/>
      </dsp:nvSpPr>
      <dsp:spPr>
        <a:xfrm rot="10800000">
          <a:off x="1332997" y="2702"/>
          <a:ext cx="4494474" cy="8037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420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Aptos" panose="020B0004020202020204" pitchFamily="34" charset="0"/>
            </a:rPr>
            <a:t>Eliminación del copago</a:t>
          </a:r>
        </a:p>
      </dsp:txBody>
      <dsp:txXfrm rot="10800000">
        <a:off x="1533928" y="2702"/>
        <a:ext cx="4293543" cy="803723"/>
      </dsp:txXfrm>
    </dsp:sp>
    <dsp:sp modelId="{6387806A-B809-4146-9FFE-E878B08CF9BA}">
      <dsp:nvSpPr>
        <dsp:cNvPr id="0" name=""/>
        <dsp:cNvSpPr/>
      </dsp:nvSpPr>
      <dsp:spPr>
        <a:xfrm>
          <a:off x="931136" y="2702"/>
          <a:ext cx="803723" cy="8037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17998-4CDD-D64D-A983-686A0EC21BFA}">
      <dsp:nvSpPr>
        <dsp:cNvPr id="0" name=""/>
        <dsp:cNvSpPr/>
      </dsp:nvSpPr>
      <dsp:spPr>
        <a:xfrm rot="10800000">
          <a:off x="1332997" y="1046343"/>
          <a:ext cx="4494474" cy="8037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420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Aptos" panose="020B0004020202020204" pitchFamily="34" charset="0"/>
            </a:rPr>
            <a:t>Prohibición del prepago</a:t>
          </a:r>
        </a:p>
      </dsp:txBody>
      <dsp:txXfrm rot="10800000">
        <a:off x="1533928" y="1046343"/>
        <a:ext cx="4293543" cy="803723"/>
      </dsp:txXfrm>
    </dsp:sp>
    <dsp:sp modelId="{DCDDE988-35EB-C741-A9F8-70C662F9B809}">
      <dsp:nvSpPr>
        <dsp:cNvPr id="0" name=""/>
        <dsp:cNvSpPr/>
      </dsp:nvSpPr>
      <dsp:spPr>
        <a:xfrm>
          <a:off x="931136" y="1046343"/>
          <a:ext cx="803723" cy="8037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0400D-320A-B34D-B11E-F84DCB576053}">
      <dsp:nvSpPr>
        <dsp:cNvPr id="0" name=""/>
        <dsp:cNvSpPr/>
      </dsp:nvSpPr>
      <dsp:spPr>
        <a:xfrm rot="10800000">
          <a:off x="1332997" y="2089984"/>
          <a:ext cx="4494474" cy="8037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420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Aptos" panose="020B0004020202020204" pitchFamily="34" charset="0"/>
            </a:rPr>
            <a:t>Exceso de retribución</a:t>
          </a:r>
        </a:p>
      </dsp:txBody>
      <dsp:txXfrm rot="10800000">
        <a:off x="1533928" y="2089984"/>
        <a:ext cx="4293543" cy="803723"/>
      </dsp:txXfrm>
    </dsp:sp>
    <dsp:sp modelId="{319345D1-70FF-E24F-A37A-97551AB4E5BF}">
      <dsp:nvSpPr>
        <dsp:cNvPr id="0" name=""/>
        <dsp:cNvSpPr/>
      </dsp:nvSpPr>
      <dsp:spPr>
        <a:xfrm>
          <a:off x="931136" y="2089984"/>
          <a:ext cx="803723" cy="80372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E0D13-2F92-604D-BBE4-296EF58168C3}">
      <dsp:nvSpPr>
        <dsp:cNvPr id="0" name=""/>
        <dsp:cNvSpPr/>
      </dsp:nvSpPr>
      <dsp:spPr>
        <a:xfrm rot="10800000">
          <a:off x="1332997" y="3133625"/>
          <a:ext cx="4494474" cy="8037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420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Aptos" panose="020B0004020202020204" pitchFamily="34" charset="0"/>
            </a:rPr>
            <a:t>Eliminación de las becas</a:t>
          </a:r>
        </a:p>
      </dsp:txBody>
      <dsp:txXfrm rot="10800000">
        <a:off x="1533928" y="3133625"/>
        <a:ext cx="4293543" cy="803723"/>
      </dsp:txXfrm>
    </dsp:sp>
    <dsp:sp modelId="{FDD3EE63-E73D-AA45-A52C-77413D04D817}">
      <dsp:nvSpPr>
        <dsp:cNvPr id="0" name=""/>
        <dsp:cNvSpPr/>
      </dsp:nvSpPr>
      <dsp:spPr>
        <a:xfrm>
          <a:off x="931136" y="3133625"/>
          <a:ext cx="803723" cy="80372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B4CE8-7F26-914E-AF4E-AD4C8C669B76}">
      <dsp:nvSpPr>
        <dsp:cNvPr id="0" name=""/>
        <dsp:cNvSpPr/>
      </dsp:nvSpPr>
      <dsp:spPr>
        <a:xfrm rot="10800000">
          <a:off x="1332997" y="4177265"/>
          <a:ext cx="4494474" cy="8037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420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latin typeface="Aptos" panose="020B0004020202020204" pitchFamily="34" charset="0"/>
            </a:rPr>
            <a:t>Exclusión de los estudiantes en modalidad a distancia</a:t>
          </a:r>
        </a:p>
      </dsp:txBody>
      <dsp:txXfrm rot="10800000">
        <a:off x="1533928" y="4177265"/>
        <a:ext cx="4293543" cy="803723"/>
      </dsp:txXfrm>
    </dsp:sp>
    <dsp:sp modelId="{CEC1E2EB-6A41-B243-ABC8-E1BF4B4EFBF3}">
      <dsp:nvSpPr>
        <dsp:cNvPr id="0" name=""/>
        <dsp:cNvSpPr/>
      </dsp:nvSpPr>
      <dsp:spPr>
        <a:xfrm>
          <a:off x="931136" y="4177265"/>
          <a:ext cx="803723" cy="80372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4CB80-6C0C-CC4F-9CEE-7324BD3A71E0}">
      <dsp:nvSpPr>
        <dsp:cNvPr id="0" name=""/>
        <dsp:cNvSpPr/>
      </dsp:nvSpPr>
      <dsp:spPr>
        <a:xfrm>
          <a:off x="0" y="0"/>
          <a:ext cx="81688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7A262-762B-7E44-9D55-43EFD60B42E0}">
      <dsp:nvSpPr>
        <dsp:cNvPr id="0" name=""/>
        <dsp:cNvSpPr/>
      </dsp:nvSpPr>
      <dsp:spPr>
        <a:xfrm>
          <a:off x="0" y="0"/>
          <a:ext cx="1633766" cy="5004649"/>
        </a:xfrm>
        <a:prstGeom prst="rect">
          <a:avLst/>
        </a:prstGeom>
        <a:solidFill>
          <a:srgbClr val="00A3A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bg1"/>
              </a:solidFill>
              <a:latin typeface="Aptos" panose="020B0004020202020204" pitchFamily="34" charset="0"/>
            </a:rPr>
            <a:t>El FES no genera una deuda con monto determinado a sus beneficiarios, sino que una </a:t>
          </a:r>
          <a:r>
            <a:rPr lang="es-CL" sz="1400" b="1" kern="1200" dirty="0">
              <a:solidFill>
                <a:schemeClr val="bg1"/>
              </a:solidFill>
              <a:latin typeface="Aptos" panose="020B0004020202020204" pitchFamily="34" charset="0"/>
            </a:rPr>
            <a:t>obligación de contribución o retribución</a:t>
          </a:r>
          <a:r>
            <a:rPr lang="es-CL" sz="1400" kern="1200" dirty="0">
              <a:solidFill>
                <a:schemeClr val="bg1"/>
              </a:solidFill>
              <a:latin typeface="Aptos" panose="020B0004020202020204" pitchFamily="34" charset="0"/>
            </a:rPr>
            <a:t>, pasando de un sistema de créditos a otro de naturaleza tributaria.</a:t>
          </a:r>
          <a:endParaRPr lang="es-MX" sz="14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0" y="0"/>
        <a:ext cx="1633766" cy="5004649"/>
      </dsp:txXfrm>
    </dsp:sp>
    <dsp:sp modelId="{F0D23BA2-4C6A-3848-8194-E8173641F575}">
      <dsp:nvSpPr>
        <dsp:cNvPr id="0" name=""/>
        <dsp:cNvSpPr/>
      </dsp:nvSpPr>
      <dsp:spPr>
        <a:xfrm>
          <a:off x="1756299" y="47162"/>
          <a:ext cx="6412533" cy="9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Aptos" panose="020B0004020202020204" pitchFamily="34" charset="0"/>
            </a:rPr>
            <a:t>Obligación de </a:t>
          </a:r>
          <a:r>
            <a:rPr lang="es-CL" sz="1400" b="1" kern="1200" dirty="0">
              <a:latin typeface="Aptos" panose="020B0004020202020204" pitchFamily="34" charset="0"/>
            </a:rPr>
            <a:t>financiamiento total</a:t>
          </a:r>
          <a:r>
            <a:rPr lang="es-CL" sz="1400" kern="1200" dirty="0">
              <a:latin typeface="Aptos" panose="020B0004020202020204" pitchFamily="34" charset="0"/>
            </a:rPr>
            <a:t>. Prohíbe a los estudiantes y a sus familias contribuir parcialmente al financiamiento durante sus estudios.</a:t>
          </a:r>
          <a:endParaRPr lang="es-MX" sz="1400" kern="1200" dirty="0">
            <a:latin typeface="Aptos" panose="020B0004020202020204" pitchFamily="34" charset="0"/>
          </a:endParaRPr>
        </a:p>
      </dsp:txBody>
      <dsp:txXfrm>
        <a:off x="1756299" y="47162"/>
        <a:ext cx="6412533" cy="943259"/>
      </dsp:txXfrm>
    </dsp:sp>
    <dsp:sp modelId="{41E5A015-2798-224C-BA8B-12521651F0DF}">
      <dsp:nvSpPr>
        <dsp:cNvPr id="0" name=""/>
        <dsp:cNvSpPr/>
      </dsp:nvSpPr>
      <dsp:spPr>
        <a:xfrm>
          <a:off x="1633766" y="990421"/>
          <a:ext cx="653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F32F3-E315-DD45-9CE0-F3497D9AFB53}">
      <dsp:nvSpPr>
        <dsp:cNvPr id="0" name=""/>
        <dsp:cNvSpPr/>
      </dsp:nvSpPr>
      <dsp:spPr>
        <a:xfrm>
          <a:off x="1756299" y="1037584"/>
          <a:ext cx="6412533" cy="9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Aptos" panose="020B0004020202020204" pitchFamily="34" charset="0"/>
            </a:rPr>
            <a:t>Imposibilidad de </a:t>
          </a:r>
          <a:r>
            <a:rPr lang="es-CL" sz="1400" b="1" kern="1200" dirty="0">
              <a:latin typeface="Aptos" panose="020B0004020202020204" pitchFamily="34" charset="0"/>
            </a:rPr>
            <a:t>prepagar</a:t>
          </a:r>
          <a:r>
            <a:rPr lang="es-CL" sz="1400" kern="1200" dirty="0">
              <a:latin typeface="Aptos" panose="020B0004020202020204" pitchFamily="34" charset="0"/>
            </a:rPr>
            <a:t>.</a:t>
          </a:r>
          <a:endParaRPr lang="es-MX" sz="1400" kern="1200" dirty="0">
            <a:latin typeface="Aptos" panose="020B0004020202020204" pitchFamily="34" charset="0"/>
          </a:endParaRPr>
        </a:p>
      </dsp:txBody>
      <dsp:txXfrm>
        <a:off x="1756299" y="1037584"/>
        <a:ext cx="6412533" cy="943259"/>
      </dsp:txXfrm>
    </dsp:sp>
    <dsp:sp modelId="{284FC5D7-0CD4-384E-90E8-E751326DC593}">
      <dsp:nvSpPr>
        <dsp:cNvPr id="0" name=""/>
        <dsp:cNvSpPr/>
      </dsp:nvSpPr>
      <dsp:spPr>
        <a:xfrm>
          <a:off x="1633766" y="1980843"/>
          <a:ext cx="653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6A9E0-F406-9644-AA7E-B50C947D3682}">
      <dsp:nvSpPr>
        <dsp:cNvPr id="0" name=""/>
        <dsp:cNvSpPr/>
      </dsp:nvSpPr>
      <dsp:spPr>
        <a:xfrm>
          <a:off x="1756299" y="2028006"/>
          <a:ext cx="6412533" cy="9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Aptos" panose="020B0004020202020204" pitchFamily="34" charset="0"/>
            </a:rPr>
            <a:t>Genera casos con </a:t>
          </a:r>
          <a:r>
            <a:rPr lang="es-CL" sz="1400" b="1" kern="1200" dirty="0">
              <a:latin typeface="Aptos" panose="020B0004020202020204" pitchFamily="34" charset="0"/>
            </a:rPr>
            <a:t>exceso de retribución</a:t>
          </a:r>
          <a:r>
            <a:rPr lang="es-CL" sz="1400" kern="1200" dirty="0">
              <a:latin typeface="Aptos" panose="020B0004020202020204" pitchFamily="34" charset="0"/>
            </a:rPr>
            <a:t>.   </a:t>
          </a:r>
          <a:endParaRPr lang="es-MX" sz="1400" kern="1200" dirty="0">
            <a:latin typeface="Aptos" panose="020B0004020202020204" pitchFamily="34" charset="0"/>
          </a:endParaRPr>
        </a:p>
      </dsp:txBody>
      <dsp:txXfrm>
        <a:off x="1756299" y="2028006"/>
        <a:ext cx="6412533" cy="943259"/>
      </dsp:txXfrm>
    </dsp:sp>
    <dsp:sp modelId="{91B8FD4D-5E64-7543-9247-5C6307EDC52C}">
      <dsp:nvSpPr>
        <dsp:cNvPr id="0" name=""/>
        <dsp:cNvSpPr/>
      </dsp:nvSpPr>
      <dsp:spPr>
        <a:xfrm>
          <a:off x="1633766" y="2971265"/>
          <a:ext cx="653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EC0DC-99A1-A64B-9481-C90046B32383}">
      <dsp:nvSpPr>
        <dsp:cNvPr id="0" name=""/>
        <dsp:cNvSpPr/>
      </dsp:nvSpPr>
      <dsp:spPr>
        <a:xfrm>
          <a:off x="1756299" y="3018428"/>
          <a:ext cx="6412533" cy="9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Aptos" panose="020B0004020202020204" pitchFamily="34" charset="0"/>
            </a:rPr>
            <a:t>Sustentabilidad afectada por una </a:t>
          </a:r>
          <a:r>
            <a:rPr lang="es-CL" sz="1400" b="1" kern="1200" dirty="0">
              <a:latin typeface="Aptos" panose="020B0004020202020204" pitchFamily="34" charset="0"/>
            </a:rPr>
            <a:t>esperable autoselección</a:t>
          </a:r>
          <a:r>
            <a:rPr lang="es-CL" sz="1400" kern="1200" dirty="0">
              <a:latin typeface="Aptos" panose="020B0004020202020204" pitchFamily="34" charset="0"/>
            </a:rPr>
            <a:t>.</a:t>
          </a:r>
        </a:p>
      </dsp:txBody>
      <dsp:txXfrm>
        <a:off x="1756299" y="3018428"/>
        <a:ext cx="6412533" cy="943259"/>
      </dsp:txXfrm>
    </dsp:sp>
    <dsp:sp modelId="{1EE6BECB-5D7D-FB4B-AAB5-66768E52184B}">
      <dsp:nvSpPr>
        <dsp:cNvPr id="0" name=""/>
        <dsp:cNvSpPr/>
      </dsp:nvSpPr>
      <dsp:spPr>
        <a:xfrm>
          <a:off x="1633766" y="3961687"/>
          <a:ext cx="653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F5438-D14B-4541-AA76-DFB13BCB4B69}">
      <dsp:nvSpPr>
        <dsp:cNvPr id="0" name=""/>
        <dsp:cNvSpPr/>
      </dsp:nvSpPr>
      <dsp:spPr>
        <a:xfrm>
          <a:off x="1756299" y="4008850"/>
          <a:ext cx="6412533" cy="943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latin typeface="Aptos" panose="020B0004020202020204" pitchFamily="34" charset="0"/>
            </a:rPr>
            <a:t>Imposibilidad de copago genera saltos discretos en el apoyo estatal (indirecto) a estudiantes según su vulnerabilidad.</a:t>
          </a:r>
          <a:endParaRPr lang="es-MX" sz="1400" kern="1200" dirty="0">
            <a:latin typeface="Aptos" panose="020B0004020202020204" pitchFamily="34" charset="0"/>
          </a:endParaRPr>
        </a:p>
      </dsp:txBody>
      <dsp:txXfrm>
        <a:off x="1756299" y="4008850"/>
        <a:ext cx="6412533" cy="943259"/>
      </dsp:txXfrm>
    </dsp:sp>
    <dsp:sp modelId="{84803E06-9B4B-4F44-A561-0B606FD92D02}">
      <dsp:nvSpPr>
        <dsp:cNvPr id="0" name=""/>
        <dsp:cNvSpPr/>
      </dsp:nvSpPr>
      <dsp:spPr>
        <a:xfrm>
          <a:off x="1633766" y="4952109"/>
          <a:ext cx="653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F013C-128C-714D-B74D-E61FB53FB5F0}">
      <dsp:nvSpPr>
        <dsp:cNvPr id="0" name=""/>
        <dsp:cNvSpPr/>
      </dsp:nvSpPr>
      <dsp:spPr>
        <a:xfrm>
          <a:off x="0" y="0"/>
          <a:ext cx="81688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EDD5C-CC28-D54C-9981-5A29A6C52472}">
      <dsp:nvSpPr>
        <dsp:cNvPr id="0" name=""/>
        <dsp:cNvSpPr/>
      </dsp:nvSpPr>
      <dsp:spPr>
        <a:xfrm>
          <a:off x="0" y="0"/>
          <a:ext cx="1633766" cy="5004649"/>
        </a:xfrm>
        <a:prstGeom prst="rect">
          <a:avLst/>
        </a:prstGeom>
        <a:solidFill>
          <a:srgbClr val="00A3A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>
              <a:solidFill>
                <a:schemeClr val="bg1"/>
              </a:solidFill>
              <a:latin typeface="Aptos" panose="020B0004020202020204" pitchFamily="34" charset="0"/>
            </a:rPr>
            <a:t>La eliminación de becas genera diversos problemas a los estudiantes TP</a:t>
          </a:r>
        </a:p>
      </dsp:txBody>
      <dsp:txXfrm>
        <a:off x="0" y="0"/>
        <a:ext cx="1633766" cy="5004649"/>
      </dsp:txXfrm>
    </dsp:sp>
    <dsp:sp modelId="{789D705E-CF4F-2B49-9E48-013E78376449}">
      <dsp:nvSpPr>
        <dsp:cNvPr id="0" name=""/>
        <dsp:cNvSpPr/>
      </dsp:nvSpPr>
      <dsp:spPr>
        <a:xfrm>
          <a:off x="1756299" y="78197"/>
          <a:ext cx="6412533" cy="1563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ptos" panose="020B0004020202020204" pitchFamily="34" charset="0"/>
            </a:rPr>
            <a:t>Reduce las alternativas de financiamiento disponibles para quienes quieran </a:t>
          </a:r>
          <a:r>
            <a:rPr lang="es-ES" sz="1400" b="1" kern="1200" dirty="0">
              <a:latin typeface="Aptos" panose="020B0004020202020204" pitchFamily="34" charset="0"/>
            </a:rPr>
            <a:t>optar por una IES fuera de Gratuidad y FES</a:t>
          </a:r>
          <a:r>
            <a:rPr lang="es-ES" sz="1400" kern="1200" dirty="0">
              <a:latin typeface="Aptos" panose="020B0004020202020204" pitchFamily="34" charset="0"/>
            </a:rPr>
            <a:t>.</a:t>
          </a:r>
          <a:endParaRPr lang="es-CL" sz="1400" kern="1200" dirty="0">
            <a:latin typeface="Aptos" panose="020B0004020202020204" pitchFamily="34" charset="0"/>
          </a:endParaRPr>
        </a:p>
      </dsp:txBody>
      <dsp:txXfrm>
        <a:off x="1756299" y="78197"/>
        <a:ext cx="6412533" cy="1563952"/>
      </dsp:txXfrm>
    </dsp:sp>
    <dsp:sp modelId="{D20087F5-307E-1044-A7C1-F9B38CFF5A77}">
      <dsp:nvSpPr>
        <dsp:cNvPr id="0" name=""/>
        <dsp:cNvSpPr/>
      </dsp:nvSpPr>
      <dsp:spPr>
        <a:xfrm>
          <a:off x="1633766" y="1642150"/>
          <a:ext cx="653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F6AB5-5CA6-4849-B5C8-B4E496524C58}">
      <dsp:nvSpPr>
        <dsp:cNvPr id="0" name=""/>
        <dsp:cNvSpPr/>
      </dsp:nvSpPr>
      <dsp:spPr>
        <a:xfrm>
          <a:off x="1756299" y="1720348"/>
          <a:ext cx="6412533" cy="1563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ptos" panose="020B0004020202020204" pitchFamily="34" charset="0"/>
            </a:rPr>
            <a:t>Significa un </a:t>
          </a:r>
          <a:r>
            <a:rPr lang="es-ES" sz="1400" b="1" kern="1200" dirty="0">
              <a:latin typeface="Aptos" panose="020B0004020202020204" pitchFamily="34" charset="0"/>
            </a:rPr>
            <a:t>retroceso en el apoyo a estudiantes más vulnerables </a:t>
          </a:r>
          <a:r>
            <a:rPr lang="es-ES" sz="1400" kern="1200" dirty="0">
              <a:latin typeface="Aptos" panose="020B0004020202020204" pitchFamily="34" charset="0"/>
            </a:rPr>
            <a:t>que por diversas razones no acceden hoy a gratuidad.</a:t>
          </a:r>
          <a:endParaRPr lang="es-MX" sz="1400" kern="1200" dirty="0">
            <a:latin typeface="Aptos" panose="020B0004020202020204" pitchFamily="34" charset="0"/>
          </a:endParaRPr>
        </a:p>
      </dsp:txBody>
      <dsp:txXfrm>
        <a:off x="1756299" y="1720348"/>
        <a:ext cx="6412533" cy="1563952"/>
      </dsp:txXfrm>
    </dsp:sp>
    <dsp:sp modelId="{BAE06884-6F02-704C-BB48-F4F44B407D8D}">
      <dsp:nvSpPr>
        <dsp:cNvPr id="0" name=""/>
        <dsp:cNvSpPr/>
      </dsp:nvSpPr>
      <dsp:spPr>
        <a:xfrm>
          <a:off x="1633766" y="3284300"/>
          <a:ext cx="653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598C8-C019-9644-9BC7-4F0FC5E31BD1}">
      <dsp:nvSpPr>
        <dsp:cNvPr id="0" name=""/>
        <dsp:cNvSpPr/>
      </dsp:nvSpPr>
      <dsp:spPr>
        <a:xfrm>
          <a:off x="1756299" y="3362498"/>
          <a:ext cx="6412533" cy="1563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400" b="0" i="0" u="none" kern="1200" dirty="0">
              <a:solidFill>
                <a:schemeClr val="tx1"/>
              </a:solidFill>
              <a:latin typeface="Aptos" panose="020B0004020202020204" pitchFamily="34" charset="0"/>
            </a:rPr>
            <a:t>Cifras 2024 para Beca Nuevo Milenio: </a:t>
          </a:r>
          <a:r>
            <a:rPr lang="es-ES_tradnl" sz="1400" b="1" i="0" u="none" kern="1200" dirty="0">
              <a:solidFill>
                <a:schemeClr val="tx1"/>
              </a:solidFill>
              <a:latin typeface="Aptos" panose="020B0004020202020204" pitchFamily="34" charset="0"/>
            </a:rPr>
            <a:t>39.993 estudiantes beneficiados con asignaciones por MM$28.044</a:t>
          </a:r>
          <a:r>
            <a:rPr lang="es-ES_tradnl" sz="1400" b="0" i="0" u="none" kern="1200" dirty="0">
              <a:solidFill>
                <a:schemeClr val="tx1"/>
              </a:solidFill>
              <a:latin typeface="Aptos" panose="020B0004020202020204" pitchFamily="34" charset="0"/>
            </a:rPr>
            <a:t> (</a:t>
          </a:r>
          <a:r>
            <a:rPr lang="es-ES_tradnl" sz="1400" b="0" i="0" u="none" strike="noStrike" kern="1200" dirty="0">
              <a:solidFill>
                <a:schemeClr val="tx1"/>
              </a:solidFill>
              <a:effectLst/>
              <a:latin typeface="Aptos" panose="020B0004020202020204" pitchFamily="34" charset="0"/>
            </a:rPr>
            <a:t>Bicentenario 38.420 por MM</a:t>
          </a:r>
          <a:r>
            <a:rPr lang="es-ES_tradnl" sz="1400" b="0" i="0" u="none" kern="1200" dirty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rPr>
            <a:t>$126.473  y Juan Gómez Millas 14.201 por MM$15.826).      </a:t>
          </a:r>
          <a:endParaRPr lang="es-CL" sz="1400" b="0" i="0" u="none" kern="1200" dirty="0">
            <a:solidFill>
              <a:schemeClr val="tx1"/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1756299" y="3362498"/>
        <a:ext cx="6412533" cy="1563952"/>
      </dsp:txXfrm>
    </dsp:sp>
    <dsp:sp modelId="{E85A6FED-3E39-9E45-A6E3-723F5C3849FF}">
      <dsp:nvSpPr>
        <dsp:cNvPr id="0" name=""/>
        <dsp:cNvSpPr/>
      </dsp:nvSpPr>
      <dsp:spPr>
        <a:xfrm>
          <a:off x="1633766" y="4926451"/>
          <a:ext cx="653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CB38C-9301-DC4A-882B-A434AB13325B}">
      <dsp:nvSpPr>
        <dsp:cNvPr id="0" name=""/>
        <dsp:cNvSpPr/>
      </dsp:nvSpPr>
      <dsp:spPr>
        <a:xfrm>
          <a:off x="0" y="0"/>
          <a:ext cx="816883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4929D-E890-CC4E-88E1-E892296EEB8E}">
      <dsp:nvSpPr>
        <dsp:cNvPr id="0" name=""/>
        <dsp:cNvSpPr/>
      </dsp:nvSpPr>
      <dsp:spPr>
        <a:xfrm>
          <a:off x="0" y="0"/>
          <a:ext cx="1633766" cy="5004649"/>
        </a:xfrm>
        <a:prstGeom prst="rect">
          <a:avLst/>
        </a:prstGeom>
        <a:solidFill>
          <a:srgbClr val="00A3A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  <a:latin typeface="Aptos" panose="020B0004020202020204" pitchFamily="34" charset="0"/>
            </a:rPr>
            <a:t>Elimina la alternativa de financiamiento para </a:t>
          </a:r>
          <a:r>
            <a:rPr lang="es-ES" sz="1400" b="1" kern="1200" dirty="0">
              <a:solidFill>
                <a:schemeClr val="bg1"/>
              </a:solidFill>
              <a:latin typeface="Aptos" panose="020B0004020202020204" pitchFamily="34" charset="0"/>
            </a:rPr>
            <a:t>programas no presenciales</a:t>
          </a:r>
          <a:r>
            <a:rPr lang="es-ES" sz="1400" kern="1200" dirty="0">
              <a:solidFill>
                <a:schemeClr val="bg1"/>
              </a:solidFill>
              <a:latin typeface="Aptos" panose="020B0004020202020204" pitchFamily="34" charset="0"/>
            </a:rPr>
            <a:t> y restringe para semi presenciales.</a:t>
          </a:r>
          <a:endParaRPr lang="es-CL" sz="1400" kern="1200" dirty="0">
            <a:solidFill>
              <a:schemeClr val="bg1"/>
            </a:solidFill>
            <a:latin typeface="Aptos" panose="020B0004020202020204" pitchFamily="34" charset="0"/>
          </a:endParaRPr>
        </a:p>
      </dsp:txBody>
      <dsp:txXfrm>
        <a:off x="0" y="0"/>
        <a:ext cx="1633766" cy="5004649"/>
      </dsp:txXfrm>
    </dsp:sp>
    <dsp:sp modelId="{AC7E53AA-8061-9749-B455-92C2EDBEF3F9}">
      <dsp:nvSpPr>
        <dsp:cNvPr id="0" name=""/>
        <dsp:cNvSpPr/>
      </dsp:nvSpPr>
      <dsp:spPr>
        <a:xfrm>
          <a:off x="1756299" y="78197"/>
          <a:ext cx="6412533" cy="1563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ptos" panose="020B0004020202020204" pitchFamily="34" charset="0"/>
            </a:rPr>
            <a:t>Programas no presenciales y semi presenciales se proyectan como mecanismo clave en la implementación de </a:t>
          </a:r>
          <a:r>
            <a:rPr lang="es-ES" sz="1400" b="1" kern="1200" dirty="0">
              <a:latin typeface="Aptos" panose="020B0004020202020204" pitchFamily="34" charset="0"/>
            </a:rPr>
            <a:t>continuidad de estudios y educación a lo largo de la vida</a:t>
          </a:r>
          <a:r>
            <a:rPr lang="es-ES" sz="1400" kern="1200" dirty="0">
              <a:latin typeface="Aptos" panose="020B0004020202020204" pitchFamily="34" charset="0"/>
            </a:rPr>
            <a:t>.</a:t>
          </a:r>
          <a:endParaRPr lang="es-CL" sz="1400" kern="1200" dirty="0">
            <a:latin typeface="Aptos" panose="020B0004020202020204" pitchFamily="34" charset="0"/>
          </a:endParaRPr>
        </a:p>
      </dsp:txBody>
      <dsp:txXfrm>
        <a:off x="1756299" y="78197"/>
        <a:ext cx="6412533" cy="1563952"/>
      </dsp:txXfrm>
    </dsp:sp>
    <dsp:sp modelId="{CF4F0492-F9C2-9240-B012-4D031122CA36}">
      <dsp:nvSpPr>
        <dsp:cNvPr id="0" name=""/>
        <dsp:cNvSpPr/>
      </dsp:nvSpPr>
      <dsp:spPr>
        <a:xfrm>
          <a:off x="1633766" y="1642150"/>
          <a:ext cx="653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A8A5B-3E99-984A-8A90-28C6133186A4}">
      <dsp:nvSpPr>
        <dsp:cNvPr id="0" name=""/>
        <dsp:cNvSpPr/>
      </dsp:nvSpPr>
      <dsp:spPr>
        <a:xfrm>
          <a:off x="1756299" y="1720348"/>
          <a:ext cx="6412533" cy="1563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ptos" panose="020B0004020202020204" pitchFamily="34" charset="0"/>
            </a:rPr>
            <a:t>No presenciales representan el 13,8% de matrícula (11,0% TP y 2,9% U) y semi presenciales el 1,6% de matrícula (0,9% TP y 0,7% U).</a:t>
          </a:r>
          <a:endParaRPr lang="es-MX" sz="1400" kern="1200" dirty="0">
            <a:latin typeface="Aptos" panose="020B0004020202020204" pitchFamily="34" charset="0"/>
          </a:endParaRPr>
        </a:p>
      </dsp:txBody>
      <dsp:txXfrm>
        <a:off x="1756299" y="1720348"/>
        <a:ext cx="6412533" cy="1563952"/>
      </dsp:txXfrm>
    </dsp:sp>
    <dsp:sp modelId="{DFBBF164-38E7-6745-B194-2BCBABEAD1D3}">
      <dsp:nvSpPr>
        <dsp:cNvPr id="0" name=""/>
        <dsp:cNvSpPr/>
      </dsp:nvSpPr>
      <dsp:spPr>
        <a:xfrm>
          <a:off x="1633766" y="3284300"/>
          <a:ext cx="653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49477-F3A7-3244-B657-33A723A2F1BB}">
      <dsp:nvSpPr>
        <dsp:cNvPr id="0" name=""/>
        <dsp:cNvSpPr/>
      </dsp:nvSpPr>
      <dsp:spPr>
        <a:xfrm>
          <a:off x="1756299" y="3362498"/>
          <a:ext cx="6412533" cy="1563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400" kern="1200" dirty="0">
              <a:latin typeface="Aptos" panose="020B0004020202020204" pitchFamily="34" charset="0"/>
            </a:rPr>
            <a:t>Estadísticas disponibles para sistemas educacionales de mayor desarrollo sitúan a la educación no presencial en un rango de participación entre 18% y 25%. Más del 60% de los estudiantes de pregrado en Estados Unidos cuenta con al menos un curso online en su carga académica.</a:t>
          </a:r>
          <a:endParaRPr lang="es-CL" sz="1400" kern="1200" dirty="0">
            <a:latin typeface="Aptos" panose="020B0004020202020204" pitchFamily="34" charset="0"/>
          </a:endParaRPr>
        </a:p>
      </dsp:txBody>
      <dsp:txXfrm>
        <a:off x="1756299" y="3362498"/>
        <a:ext cx="6412533" cy="1563952"/>
      </dsp:txXfrm>
    </dsp:sp>
    <dsp:sp modelId="{6C323F57-003D-794F-935B-3C486E17F99A}">
      <dsp:nvSpPr>
        <dsp:cNvPr id="0" name=""/>
        <dsp:cNvSpPr/>
      </dsp:nvSpPr>
      <dsp:spPr>
        <a:xfrm>
          <a:off x="1633766" y="4926451"/>
          <a:ext cx="65350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18A44-B9C1-8848-8249-725455DC22D4}">
      <dsp:nvSpPr>
        <dsp:cNvPr id="0" name=""/>
        <dsp:cNvSpPr/>
      </dsp:nvSpPr>
      <dsp:spPr>
        <a:xfrm>
          <a:off x="0" y="2443"/>
          <a:ext cx="816883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C95A1-C7BA-3E45-8F51-6069D6643622}">
      <dsp:nvSpPr>
        <dsp:cNvPr id="0" name=""/>
        <dsp:cNvSpPr/>
      </dsp:nvSpPr>
      <dsp:spPr>
        <a:xfrm>
          <a:off x="0" y="2443"/>
          <a:ext cx="1633766" cy="4999761"/>
        </a:xfrm>
        <a:prstGeom prst="rect">
          <a:avLst/>
        </a:prstGeom>
        <a:solidFill>
          <a:srgbClr val="00A3A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MX" sz="1300" b="0" kern="1200" dirty="0">
              <a:solidFill>
                <a:schemeClr val="bg1"/>
              </a:solidFill>
              <a:latin typeface="Aptos" panose="020B0004020202020204" pitchFamily="34" charset="0"/>
            </a:rPr>
            <a:t>Al eliminar </a:t>
          </a:r>
          <a:r>
            <a:rPr lang="es-MX" sz="1300" b="1" kern="1200" dirty="0">
              <a:solidFill>
                <a:schemeClr val="bg1"/>
              </a:solidFill>
              <a:latin typeface="Aptos" panose="020B0004020202020204" pitchFamily="34" charset="0"/>
            </a:rPr>
            <a:t>flexibilidad y fuentes de financiamiento</a:t>
          </a:r>
          <a:r>
            <a:rPr lang="es-MX" sz="1300" b="0" kern="1200" dirty="0">
              <a:solidFill>
                <a:schemeClr val="bg1"/>
              </a:solidFill>
              <a:latin typeface="Aptos" panose="020B0004020202020204" pitchFamily="34" charset="0"/>
            </a:rPr>
            <a:t> alternativas, genera incertidumbre </a:t>
          </a:r>
          <a:r>
            <a:rPr lang="es-CL" sz="1300" kern="1200" dirty="0">
              <a:solidFill>
                <a:schemeClr val="bg1"/>
              </a:solidFill>
              <a:latin typeface="Aptos" panose="020B0004020202020204" pitchFamily="34" charset="0"/>
            </a:rPr>
            <a:t>sobre la capacidad del sistema de financiamiento de la educación técnico – profesional para cumplir con lo que la Ley 21.091 establece: Docencia, Vinculación con el Medio e Innovación.</a:t>
          </a:r>
        </a:p>
      </dsp:txBody>
      <dsp:txXfrm>
        <a:off x="0" y="2443"/>
        <a:ext cx="1633766" cy="4999761"/>
      </dsp:txXfrm>
    </dsp:sp>
    <dsp:sp modelId="{3EC8F961-AF90-0D40-929A-F854678BCFBE}">
      <dsp:nvSpPr>
        <dsp:cNvPr id="0" name=""/>
        <dsp:cNvSpPr/>
      </dsp:nvSpPr>
      <dsp:spPr>
        <a:xfrm>
          <a:off x="1756299" y="41809"/>
          <a:ext cx="6412533" cy="78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CL" sz="1300" kern="1200" dirty="0">
              <a:latin typeface="Aptos" panose="020B0004020202020204" pitchFamily="34" charset="0"/>
            </a:rPr>
            <a:t>Dadas las características del sistema TP, al eliminar el copago, el proyecto limita las fuentes de financiamiento a “99% Aranceles Regulados”, sin que exista una definición sobre mecanismos complementarios que permitan desarrollo institucional, innovación de oferta, etc.</a:t>
          </a:r>
        </a:p>
      </dsp:txBody>
      <dsp:txXfrm>
        <a:off x="1756299" y="41809"/>
        <a:ext cx="6412533" cy="787315"/>
      </dsp:txXfrm>
    </dsp:sp>
    <dsp:sp modelId="{1D06BE2B-37B9-7E49-88C8-9DF5548E143B}">
      <dsp:nvSpPr>
        <dsp:cNvPr id="0" name=""/>
        <dsp:cNvSpPr/>
      </dsp:nvSpPr>
      <dsp:spPr>
        <a:xfrm>
          <a:off x="1633766" y="829125"/>
          <a:ext cx="65350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61832-A0DA-AB4C-9A3A-1E3F0A5AA279}">
      <dsp:nvSpPr>
        <dsp:cNvPr id="0" name=""/>
        <dsp:cNvSpPr/>
      </dsp:nvSpPr>
      <dsp:spPr>
        <a:xfrm>
          <a:off x="1756299" y="868491"/>
          <a:ext cx="6412533" cy="78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CL" sz="1300" kern="1200" dirty="0">
              <a:latin typeface="Aptos" panose="020B0004020202020204" pitchFamily="34" charset="0"/>
            </a:rPr>
            <a:t>Institucionalidad y regulación de aranceles tiene importantes debilidades de diseño, que resulta necesario abordar antes de extender su aplicación.</a:t>
          </a:r>
          <a:endParaRPr lang="es-MX" sz="1300" b="0" kern="1200" dirty="0">
            <a:latin typeface="Aptos" panose="020B0004020202020204" pitchFamily="34" charset="0"/>
          </a:endParaRPr>
        </a:p>
      </dsp:txBody>
      <dsp:txXfrm>
        <a:off x="1756299" y="868491"/>
        <a:ext cx="6412533" cy="787315"/>
      </dsp:txXfrm>
    </dsp:sp>
    <dsp:sp modelId="{30CAB1AE-C2FF-B449-BC4F-5DD7CD4E2853}">
      <dsp:nvSpPr>
        <dsp:cNvPr id="0" name=""/>
        <dsp:cNvSpPr/>
      </dsp:nvSpPr>
      <dsp:spPr>
        <a:xfrm>
          <a:off x="1633766" y="1655807"/>
          <a:ext cx="65350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BF153-E35E-B44F-9FEE-F58B9FF43B6D}">
      <dsp:nvSpPr>
        <dsp:cNvPr id="0" name=""/>
        <dsp:cNvSpPr/>
      </dsp:nvSpPr>
      <dsp:spPr>
        <a:xfrm>
          <a:off x="1756299" y="1695173"/>
          <a:ext cx="6412533" cy="78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ES" sz="1300" kern="1200" dirty="0">
              <a:latin typeface="Aptos" panose="020B0004020202020204" pitchFamily="34" charset="0"/>
            </a:rPr>
            <a:t>Desde un punto de vista conceptual, el financiamiento de costos históricos limita la necesaria flexibilidad para dar respuesta a un mundo laboral cada vez más dinámico.</a:t>
          </a:r>
          <a:endParaRPr lang="es-CL" sz="1300" kern="1200" dirty="0">
            <a:latin typeface="Aptos" panose="020B0004020202020204" pitchFamily="34" charset="0"/>
          </a:endParaRPr>
        </a:p>
      </dsp:txBody>
      <dsp:txXfrm>
        <a:off x="1756299" y="1695173"/>
        <a:ext cx="6412533" cy="787315"/>
      </dsp:txXfrm>
    </dsp:sp>
    <dsp:sp modelId="{9749597B-8945-ED47-8654-676758907A71}">
      <dsp:nvSpPr>
        <dsp:cNvPr id="0" name=""/>
        <dsp:cNvSpPr/>
      </dsp:nvSpPr>
      <dsp:spPr>
        <a:xfrm>
          <a:off x="1633766" y="2482489"/>
          <a:ext cx="65350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D5433-EB17-E04E-B81B-A6DF7B42C63E}">
      <dsp:nvSpPr>
        <dsp:cNvPr id="0" name=""/>
        <dsp:cNvSpPr/>
      </dsp:nvSpPr>
      <dsp:spPr>
        <a:xfrm>
          <a:off x="1756299" y="2521854"/>
          <a:ext cx="6412533" cy="78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>
              <a:latin typeface="Aptos" panose="020B0004020202020204" pitchFamily="34" charset="0"/>
            </a:rPr>
            <a:t>Diversidad de proyectos &gt; tiende a la estandarización, al promedio: no reconoce los distintos proyectos existentes, desde el ámbito territorial y académico</a:t>
          </a:r>
          <a:endParaRPr lang="es-MX" sz="1300" b="0" kern="1200" dirty="0">
            <a:latin typeface="Aptos" panose="020B0004020202020204" pitchFamily="34" charset="0"/>
          </a:endParaRPr>
        </a:p>
      </dsp:txBody>
      <dsp:txXfrm>
        <a:off x="1756299" y="2521854"/>
        <a:ext cx="6412533" cy="787315"/>
      </dsp:txXfrm>
    </dsp:sp>
    <dsp:sp modelId="{9511A739-1EF7-114A-9D6D-C2DF249FFAF8}">
      <dsp:nvSpPr>
        <dsp:cNvPr id="0" name=""/>
        <dsp:cNvSpPr/>
      </dsp:nvSpPr>
      <dsp:spPr>
        <a:xfrm>
          <a:off x="1633766" y="3309170"/>
          <a:ext cx="65350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D1041-A84F-AF4C-B61C-1ADA755516C2}">
      <dsp:nvSpPr>
        <dsp:cNvPr id="0" name=""/>
        <dsp:cNvSpPr/>
      </dsp:nvSpPr>
      <dsp:spPr>
        <a:xfrm>
          <a:off x="1756299" y="3348536"/>
          <a:ext cx="6412533" cy="78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CL" sz="1300" kern="1200" dirty="0">
              <a:latin typeface="Aptos" panose="020B0004020202020204" pitchFamily="34" charset="0"/>
            </a:rPr>
            <a:t>Desconoce desafíos académicos propios del sector: mundo TP enfrenta desafíos específicos en materia de nivelación, acompañamiento estudiantil e inclusión.</a:t>
          </a:r>
          <a:endParaRPr lang="es-MX" sz="1300" b="0" kern="1200" dirty="0">
            <a:latin typeface="Aptos" panose="020B0004020202020204" pitchFamily="34" charset="0"/>
          </a:endParaRPr>
        </a:p>
      </dsp:txBody>
      <dsp:txXfrm>
        <a:off x="1756299" y="3348536"/>
        <a:ext cx="6412533" cy="787315"/>
      </dsp:txXfrm>
    </dsp:sp>
    <dsp:sp modelId="{381CF3FC-D49E-6E42-8014-B8B2D7376FF9}">
      <dsp:nvSpPr>
        <dsp:cNvPr id="0" name=""/>
        <dsp:cNvSpPr/>
      </dsp:nvSpPr>
      <dsp:spPr>
        <a:xfrm>
          <a:off x="1633766" y="4135852"/>
          <a:ext cx="65350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EBDB6-9356-7C44-875F-6C93EC07CE0D}">
      <dsp:nvSpPr>
        <dsp:cNvPr id="0" name=""/>
        <dsp:cNvSpPr/>
      </dsp:nvSpPr>
      <dsp:spPr>
        <a:xfrm>
          <a:off x="1756299" y="4175218"/>
          <a:ext cx="6412533" cy="787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CL" sz="1300" kern="1200" dirty="0">
              <a:latin typeface="Aptos" panose="020B0004020202020204" pitchFamily="34" charset="0"/>
            </a:rPr>
            <a:t>Pérdida de autonomía: porque hará depender a las IES TP de la situación fiscal (disponibilidad de recursos para el FES) y de las decisiones de cada Gobierno respecto de la fijación de aranceles.</a:t>
          </a:r>
          <a:endParaRPr lang="es-MX" sz="1300" b="0" kern="1200" dirty="0">
            <a:latin typeface="Aptos" panose="020B0004020202020204" pitchFamily="34" charset="0"/>
          </a:endParaRPr>
        </a:p>
      </dsp:txBody>
      <dsp:txXfrm>
        <a:off x="1756299" y="4175218"/>
        <a:ext cx="6412533" cy="787315"/>
      </dsp:txXfrm>
    </dsp:sp>
    <dsp:sp modelId="{75585755-320F-174F-8FC7-327100653885}">
      <dsp:nvSpPr>
        <dsp:cNvPr id="0" name=""/>
        <dsp:cNvSpPr/>
      </dsp:nvSpPr>
      <dsp:spPr>
        <a:xfrm>
          <a:off x="1633766" y="4962534"/>
          <a:ext cx="65350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28409A-0655-419A-9035-7CBFAAFFB230}" type="datetimeFigureOut">
              <a:rPr lang="es-CL" smtClean="0"/>
              <a:t>11-12-25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521904-2029-436C-BA3B-AE75FC989D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630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904-2029-436C-BA3B-AE75FC989DF2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181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31774">
              <a:defRPr/>
            </a:pPr>
            <a:fld id="{F7021451-1387-4CA6-816F-3879F97B5CBC}" type="slidenum">
              <a:rPr lang="en-US" sz="1800">
                <a:solidFill>
                  <a:prstClr val="black"/>
                </a:solidFill>
                <a:latin typeface="Aptos" panose="02110004020202020204"/>
              </a:rPr>
              <a:pPr algn="l" defTabSz="931774">
                <a:defRPr/>
              </a:pPr>
              <a:t>5</a:t>
            </a:fld>
            <a:endParaRPr lang="en-US" sz="180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5A139-321B-537D-6F10-142135E30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9972B70-C92D-AFA4-41DA-60091BD43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F723DCB-379A-70C8-6146-CD7C476F4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i="1" dirty="0">
                <a:effectLst/>
                <a:latin typeface="Helvetica" pitchFamily="2" charset="0"/>
              </a:rPr>
              <a:t>A continuación, se presenta un gráfico con la misma pérdida ya estimada de MM$48.177,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desagregando por el periodo de estudios en que se genera. Lo anterior dado que el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proyecto FES establece que: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Mientras el estudiante se encuentre dentro de la duración formal de la carrera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(periodo N), el Estado pagará el arancel regulado.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el estudiante se atrasa y estudia un año adicional (periodo N+1), el Estado pagará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+ el 50% del arancel regulado.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el estudiante se atrasa y estudia un segundo año adicional (periodo N+2), la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institución podrá cobrar el 50% del arancel regulado al estudiante.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se atrasa más de dos años (N+3), la institución puede cobrar el arancel regulado.</a:t>
            </a:r>
            <a:endParaRPr lang="es-CL" dirty="0">
              <a:effectLst/>
              <a:latin typeface="Helvetica" pitchFamily="2" charset="0"/>
            </a:endParaRPr>
          </a:p>
          <a:p>
            <a:endParaRPr lang="es-ES_tradnl" i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84B535-9281-579E-237A-DC480B76E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904-2029-436C-BA3B-AE75FC989DF2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94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75C3B-1789-26DB-AF1A-C2F76D656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D510A56-C05F-3B2D-E449-3BEB974DC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F228F0C-9DB0-B36D-2D32-852ADBC3E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i="1" dirty="0">
                <a:effectLst/>
                <a:latin typeface="Helvetica" pitchFamily="2" charset="0"/>
              </a:rPr>
              <a:t>A continuación, se presenta un gráfico con la misma pérdida ya estimada de MM$48.177,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desagregando por el periodo de estudios en que se genera. Lo anterior dado que el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proyecto FES establece que: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Mientras el estudiante se encuentre dentro de la duración formal de la carrera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(periodo N), el Estado pagará el arancel regulado.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el estudiante se atrasa y estudia un año adicional (periodo N+1), el Estado pagará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+ el 50% del arancel regulado.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el estudiante se atrasa y estudia un segundo año adicional (periodo N+2), la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institución podrá cobrar el 50% del arancel regulado al estudiante.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se atrasa más de dos años (N+3), la institución puede cobrar el arancel regulado.</a:t>
            </a:r>
            <a:endParaRPr lang="es-CL" dirty="0">
              <a:effectLst/>
              <a:latin typeface="Helvetica" pitchFamily="2" charset="0"/>
            </a:endParaRPr>
          </a:p>
          <a:p>
            <a:endParaRPr lang="es-ES_tradnl" i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8603EC-9C2C-AE45-0B0B-27907EE98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904-2029-436C-BA3B-AE75FC989DF2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734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AC473-81B0-1D3B-1690-644B0FC81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F26758F-D99C-F3C3-AEF2-787DBDE2C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480420-2334-6FDF-BB41-B95281DCD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i="1" dirty="0">
                <a:effectLst/>
                <a:latin typeface="Helvetica" pitchFamily="2" charset="0"/>
              </a:rPr>
              <a:t>A continuación, se presenta un gráfico con la misma pérdida ya estimada de MM$48.177,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desagregando por el periodo de estudios en que se genera. Lo anterior dado que el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proyecto FES establece que: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Mientras el estudiante se encuentre dentro de la duración formal de la carrera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(periodo N), el Estado pagará el arancel regulado.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el estudiante se atrasa y estudia un año adicional (periodo N+1), el Estado pagará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+ el 50% del arancel regulado.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el estudiante se atrasa y estudia un segundo año adicional (periodo N+2), la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institución podrá cobrar el 50% del arancel regulado al estudiante.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se atrasa más de dos años (N+3), la institución puede cobrar el arancel regulado.</a:t>
            </a:r>
            <a:endParaRPr lang="es-CL" dirty="0">
              <a:effectLst/>
              <a:latin typeface="Helvetica" pitchFamily="2" charset="0"/>
            </a:endParaRPr>
          </a:p>
          <a:p>
            <a:endParaRPr lang="es-ES_tradnl" i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787DE4-94A0-90BB-7CEE-21E5BBF6C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904-2029-436C-BA3B-AE75FC989DF2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797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22215-E399-5160-6121-C28A9E9D2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AE6E14F-CFCF-3D57-22A5-B8A96098B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4990F9A-C71A-24BF-EFE4-1C30201A5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i="1" dirty="0">
                <a:effectLst/>
                <a:latin typeface="Helvetica" pitchFamily="2" charset="0"/>
              </a:rPr>
              <a:t>A continuación, se presenta un gráfico con la misma pérdida ya estimada de MM$48.177,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desagregando por el periodo de estudios en que se genera. Lo anterior dado que el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proyecto FES establece que: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Mientras el estudiante se encuentre dentro de la duración formal de la carrera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(periodo N), el Estado pagará el arancel regulado.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el estudiante se atrasa y estudia un año adicional (periodo N+1), el Estado pagará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+ el 50% del arancel regulado.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el estudiante se atrasa y estudia un segundo año adicional (periodo N+2), la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institución podrá cobrar el 50% del arancel regulado al estudiante.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se atrasa más de dos años (N+3), la institución puede cobrar el arancel regulado.</a:t>
            </a:r>
            <a:endParaRPr lang="es-CL" dirty="0">
              <a:effectLst/>
              <a:latin typeface="Helvetica" pitchFamily="2" charset="0"/>
            </a:endParaRPr>
          </a:p>
          <a:p>
            <a:endParaRPr lang="es-ES_tradnl" i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96C0C2-FC6C-C071-8AF2-008843E5E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904-2029-436C-BA3B-AE75FC989DF2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722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1C41A-A16A-8532-9FBB-79903D3D0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D4A657F-1C30-D6B2-858B-5081C9E3E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BE27F48-356A-4C15-BCF0-C90D5FCEE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i="1" dirty="0">
                <a:effectLst/>
                <a:latin typeface="Helvetica" pitchFamily="2" charset="0"/>
              </a:rPr>
              <a:t>A continuación, se presenta un gráfico con la misma pérdida ya estimada de MM$48.177,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desagregando por el periodo de estudios en que se genera. Lo anterior dado que el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proyecto FES establece que: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Mientras el estudiante se encuentre dentro de la duración formal de la carrera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(periodo N), el Estado pagará el arancel regulado.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el estudiante se atrasa y estudia un año adicional (periodo N+1), el Estado pagará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+ el 50% del arancel regulado.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el estudiante se atrasa y estudia un segundo año adicional (periodo N+2), la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institución podrá cobrar el 50% del arancel regulado al estudiante.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se atrasa más de dos años (N+3), la institución puede cobrar el arancel regulado.</a:t>
            </a:r>
            <a:endParaRPr lang="es-CL" dirty="0">
              <a:effectLst/>
              <a:latin typeface="Helvetica" pitchFamily="2" charset="0"/>
            </a:endParaRPr>
          </a:p>
          <a:p>
            <a:endParaRPr lang="es-ES_tradnl" i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4DC989-3EC8-A8B8-4924-35127B1D4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904-2029-436C-BA3B-AE75FC989DF2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959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2046F-2706-2A84-4D68-105A8C2D0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CB94CE-2ADE-7824-B7AC-D2D2FDE3A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1F6C16B-88EF-8CFC-F563-20CC64A30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i="1" dirty="0">
                <a:effectLst/>
                <a:latin typeface="Helvetica" pitchFamily="2" charset="0"/>
              </a:rPr>
              <a:t>A continuación, se presenta un gráfico con la misma pérdida ya estimada de MM$48.177,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desagregando por el periodo de estudios en que se genera. Lo anterior dado que el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proyecto FES establece que: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Mientras el estudiante se encuentre dentro de la duración formal de la carrera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(periodo N), el Estado pagará el arancel regulado.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el estudiante se atrasa y estudia un año adicional (periodo N+1), el Estado pagará</a:t>
            </a:r>
            <a:r>
              <a:rPr lang="es-CL" i="0" dirty="0">
                <a:effectLst/>
                <a:latin typeface="Helvetica" pitchFamily="2" charset="0"/>
              </a:rPr>
              <a:t> </a:t>
            </a:r>
            <a:r>
              <a:rPr lang="es-CL" i="1" dirty="0">
                <a:effectLst/>
                <a:latin typeface="Helvetica" pitchFamily="2" charset="0"/>
              </a:rPr>
              <a:t>+ el 50% del arancel regulado.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el estudiante se atrasa y estudia un segundo año adicional (periodo N+2), la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institución podrá cobrar el 50% del arancel regulado al estudiante.</a:t>
            </a:r>
            <a:endParaRPr lang="es-CL" dirty="0">
              <a:effectLst/>
              <a:latin typeface="Helvetica" pitchFamily="2" charset="0"/>
            </a:endParaRPr>
          </a:p>
          <a:p>
            <a:r>
              <a:rPr lang="es-CL" i="1" dirty="0">
                <a:effectLst/>
                <a:latin typeface="Helvetica" pitchFamily="2" charset="0"/>
              </a:rPr>
              <a:t>• Si se atrasa más de dos años (N+3), la institución puede cobrar el arancel regulado.</a:t>
            </a:r>
            <a:endParaRPr lang="es-CL" dirty="0">
              <a:effectLst/>
              <a:latin typeface="Helvetica" pitchFamily="2" charset="0"/>
            </a:endParaRPr>
          </a:p>
          <a:p>
            <a:endParaRPr lang="es-ES_tradnl" i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9FC028-2A59-FE1F-7DAB-BDB8D4074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521904-2029-436C-BA3B-AE75FC989DF2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467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TEBRAL PPT INSTITUCIONAL (04 01 2019)_Mesa de trabajo 1 copia 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351" y="2916290"/>
            <a:ext cx="3884739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A3AF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350" y="4672065"/>
            <a:ext cx="3884739" cy="50011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3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26" y="708979"/>
            <a:ext cx="4635793" cy="64875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E53028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25" y="376435"/>
            <a:ext cx="3069754" cy="33254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i="1">
                <a:solidFill>
                  <a:srgbClr val="E530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9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26" y="708979"/>
            <a:ext cx="4635793" cy="64875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8A3B8E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25" y="376435"/>
            <a:ext cx="3069754" cy="33254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i="1">
                <a:solidFill>
                  <a:srgbClr val="8A3B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26" y="708979"/>
            <a:ext cx="4635793" cy="64875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8A3B8E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25" y="376435"/>
            <a:ext cx="3069754" cy="33254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i="1">
                <a:solidFill>
                  <a:srgbClr val="8A3B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9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TEBRAL PPT INSTITUCIONAL (04 01 2019)_Mesa de trabajo 1 copia 1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8154" cy="527832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0A3AF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8154" cy="527832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E53028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8154" cy="527832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8A3B8E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68154" cy="45259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69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8154" cy="527832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0A3AF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68154" cy="45259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11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8154" cy="527832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E53028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68154" cy="45259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8154" cy="527832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8A3B8E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67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8154" cy="527832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0A3AF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01446" cy="25523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3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351" y="2916290"/>
            <a:ext cx="3884739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350" y="4672065"/>
            <a:ext cx="3884739" cy="50011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20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8154" cy="527832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E53028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01446" cy="25523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9438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2981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8154" cy="527832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8A3B8E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01446" cy="25523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67367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8154" cy="527832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0A3AF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269123" y="1600200"/>
            <a:ext cx="4568154" cy="45259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5519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2981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8154" cy="527832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E53028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269123" y="1600200"/>
            <a:ext cx="4568154" cy="45259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65948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298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8154" cy="527832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8A3B8E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269123" y="1600200"/>
            <a:ext cx="4568154" cy="45259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73398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TEBRAL PPT INSTITUCIONAL (04 01 2019)_Mesa de trabajo 1 copia 26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23862"/>
            <a:ext cx="7772400" cy="758512"/>
          </a:xfrm>
        </p:spPr>
        <p:txBody>
          <a:bodyPr anchor="t"/>
          <a:lstStyle>
            <a:lvl1pPr algn="l">
              <a:defRPr sz="4000" b="1" cap="all">
                <a:solidFill>
                  <a:srgbClr val="00A3AF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14409"/>
            <a:ext cx="7772400" cy="4044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A3A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80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23862"/>
            <a:ext cx="7772400" cy="758512"/>
          </a:xfrm>
        </p:spPr>
        <p:txBody>
          <a:bodyPr anchor="t"/>
          <a:lstStyle>
            <a:lvl1pPr algn="l">
              <a:defRPr sz="4000" b="1" cap="all">
                <a:solidFill>
                  <a:srgbClr val="E53028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14409"/>
            <a:ext cx="7772400" cy="4044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E5302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48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23862"/>
            <a:ext cx="7772400" cy="758512"/>
          </a:xfrm>
        </p:spPr>
        <p:txBody>
          <a:bodyPr anchor="t"/>
          <a:lstStyle>
            <a:lvl1pPr algn="l">
              <a:defRPr sz="4000" b="1" cap="all">
                <a:solidFill>
                  <a:srgbClr val="8A3B8E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14409"/>
            <a:ext cx="7772400" cy="4044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8A3B8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8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56032"/>
            <a:ext cx="7772400" cy="758512"/>
          </a:xfrm>
        </p:spPr>
        <p:txBody>
          <a:bodyPr anchor="t"/>
          <a:lstStyle>
            <a:lvl1pPr algn="l">
              <a:defRPr sz="4000" b="1" cap="all">
                <a:solidFill>
                  <a:srgbClr val="00A3AF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46579"/>
            <a:ext cx="7772400" cy="4044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A3A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1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56032"/>
            <a:ext cx="7772400" cy="758512"/>
          </a:xfrm>
        </p:spPr>
        <p:txBody>
          <a:bodyPr anchor="t"/>
          <a:lstStyle>
            <a:lvl1pPr algn="l">
              <a:defRPr sz="4000" b="1" cap="all">
                <a:solidFill>
                  <a:srgbClr val="E53028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46579"/>
            <a:ext cx="7772400" cy="4044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E5302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4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351" y="2916290"/>
            <a:ext cx="3884739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E53028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350" y="4672065"/>
            <a:ext cx="3884739" cy="50011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07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56032"/>
            <a:ext cx="7772400" cy="758512"/>
          </a:xfrm>
        </p:spPr>
        <p:txBody>
          <a:bodyPr anchor="t"/>
          <a:lstStyle>
            <a:lvl1pPr algn="l">
              <a:defRPr sz="4000" b="1" cap="all">
                <a:solidFill>
                  <a:srgbClr val="8A3B8E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46579"/>
            <a:ext cx="7772400" cy="4044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8A3B8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06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99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75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9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55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6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45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61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00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0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351" y="2916290"/>
            <a:ext cx="3884739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350" y="4672065"/>
            <a:ext cx="3884739" cy="50011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595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7E0E7"/>
          </a:solidFill>
          <a:ln/>
        </p:spPr>
        <p:txBody>
          <a:bodyPr/>
          <a:lstStyle/>
          <a:p>
            <a:endParaRPr lang="es-ES_tradnl" sz="1125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9F5"/>
          </a:solidFill>
          <a:ln/>
        </p:spPr>
        <p:txBody>
          <a:bodyPr/>
          <a:lstStyle/>
          <a:p>
            <a:endParaRPr lang="es-ES_tradnl" sz="1125"/>
          </a:p>
        </p:txBody>
      </p:sp>
    </p:spTree>
    <p:extLst>
      <p:ext uri="{BB962C8B-B14F-4D97-AF65-F5344CB8AC3E}">
        <p14:creationId xmlns:p14="http://schemas.microsoft.com/office/powerpoint/2010/main" val="1843930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7E0E7"/>
          </a:solidFill>
          <a:ln/>
        </p:spPr>
        <p:txBody>
          <a:bodyPr/>
          <a:lstStyle/>
          <a:p>
            <a:endParaRPr lang="es-ES_tradnl" sz="1125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9F5"/>
          </a:solidFill>
          <a:ln/>
        </p:spPr>
        <p:txBody>
          <a:bodyPr/>
          <a:lstStyle/>
          <a:p>
            <a:endParaRPr lang="es-ES_tradnl" sz="1125"/>
          </a:p>
        </p:txBody>
      </p:sp>
    </p:spTree>
    <p:extLst>
      <p:ext uri="{BB962C8B-B14F-4D97-AF65-F5344CB8AC3E}">
        <p14:creationId xmlns:p14="http://schemas.microsoft.com/office/powerpoint/2010/main" val="2075177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7E0E7"/>
          </a:solidFill>
          <a:ln/>
        </p:spPr>
        <p:txBody>
          <a:bodyPr/>
          <a:lstStyle/>
          <a:p>
            <a:endParaRPr lang="es-ES_tradnl" sz="1125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9F5"/>
          </a:solidFill>
          <a:ln/>
        </p:spPr>
        <p:txBody>
          <a:bodyPr/>
          <a:lstStyle/>
          <a:p>
            <a:endParaRPr lang="es-ES_tradnl" sz="1125"/>
          </a:p>
        </p:txBody>
      </p:sp>
    </p:spTree>
    <p:extLst>
      <p:ext uri="{BB962C8B-B14F-4D97-AF65-F5344CB8AC3E}">
        <p14:creationId xmlns:p14="http://schemas.microsoft.com/office/powerpoint/2010/main" val="476512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7E0E7"/>
          </a:solidFill>
          <a:ln/>
        </p:spPr>
        <p:txBody>
          <a:bodyPr/>
          <a:lstStyle/>
          <a:p>
            <a:endParaRPr lang="es-ES_tradnl" sz="1125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9F5"/>
          </a:solidFill>
          <a:ln/>
        </p:spPr>
        <p:txBody>
          <a:bodyPr/>
          <a:lstStyle/>
          <a:p>
            <a:endParaRPr lang="es-ES_tradnl" sz="1125"/>
          </a:p>
        </p:txBody>
      </p:sp>
    </p:spTree>
    <p:extLst>
      <p:ext uri="{BB962C8B-B14F-4D97-AF65-F5344CB8AC3E}">
        <p14:creationId xmlns:p14="http://schemas.microsoft.com/office/powerpoint/2010/main" val="415157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7E0E7"/>
          </a:solidFill>
          <a:ln/>
        </p:spPr>
        <p:txBody>
          <a:bodyPr/>
          <a:lstStyle/>
          <a:p>
            <a:endParaRPr lang="es-ES_tradnl" sz="1125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9F5"/>
          </a:solidFill>
          <a:ln/>
        </p:spPr>
        <p:txBody>
          <a:bodyPr/>
          <a:lstStyle/>
          <a:p>
            <a:endParaRPr lang="es-ES_tradnl" sz="1125"/>
          </a:p>
        </p:txBody>
      </p:sp>
    </p:spTree>
    <p:extLst>
      <p:ext uri="{BB962C8B-B14F-4D97-AF65-F5344CB8AC3E}">
        <p14:creationId xmlns:p14="http://schemas.microsoft.com/office/powerpoint/2010/main" val="145375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7E0E7"/>
          </a:solidFill>
          <a:ln/>
        </p:spPr>
        <p:txBody>
          <a:bodyPr/>
          <a:lstStyle/>
          <a:p>
            <a:endParaRPr lang="es-ES_tradnl" sz="1125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9F5"/>
          </a:solidFill>
          <a:ln/>
        </p:spPr>
        <p:txBody>
          <a:bodyPr/>
          <a:lstStyle/>
          <a:p>
            <a:endParaRPr lang="es-ES_tradnl" sz="1125"/>
          </a:p>
        </p:txBody>
      </p:sp>
    </p:spTree>
    <p:extLst>
      <p:ext uri="{BB962C8B-B14F-4D97-AF65-F5344CB8AC3E}">
        <p14:creationId xmlns:p14="http://schemas.microsoft.com/office/powerpoint/2010/main" val="648196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7E0E7"/>
          </a:solidFill>
          <a:ln/>
        </p:spPr>
        <p:txBody>
          <a:bodyPr/>
          <a:lstStyle/>
          <a:p>
            <a:endParaRPr lang="es-ES_tradnl" sz="1125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9F5"/>
          </a:solidFill>
          <a:ln/>
        </p:spPr>
        <p:txBody>
          <a:bodyPr/>
          <a:lstStyle/>
          <a:p>
            <a:endParaRPr lang="es-ES_tradnl" sz="1125"/>
          </a:p>
        </p:txBody>
      </p:sp>
    </p:spTree>
    <p:extLst>
      <p:ext uri="{BB962C8B-B14F-4D97-AF65-F5344CB8AC3E}">
        <p14:creationId xmlns:p14="http://schemas.microsoft.com/office/powerpoint/2010/main" val="1913861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7E0E7"/>
          </a:solidFill>
          <a:ln/>
        </p:spPr>
        <p:txBody>
          <a:bodyPr/>
          <a:lstStyle/>
          <a:p>
            <a:endParaRPr lang="es-ES_tradnl" sz="1125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9F5"/>
          </a:solidFill>
          <a:ln/>
        </p:spPr>
        <p:txBody>
          <a:bodyPr/>
          <a:lstStyle/>
          <a:p>
            <a:endParaRPr lang="es-ES_tradnl" sz="1125"/>
          </a:p>
        </p:txBody>
      </p:sp>
    </p:spTree>
    <p:extLst>
      <p:ext uri="{BB962C8B-B14F-4D97-AF65-F5344CB8AC3E}">
        <p14:creationId xmlns:p14="http://schemas.microsoft.com/office/powerpoint/2010/main" val="1769887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9F5"/>
          </a:solidFill>
          <a:ln/>
        </p:spPr>
      </p:sp>
    </p:spTree>
    <p:extLst>
      <p:ext uri="{BB962C8B-B14F-4D97-AF65-F5344CB8AC3E}">
        <p14:creationId xmlns:p14="http://schemas.microsoft.com/office/powerpoint/2010/main" val="346148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351" y="2916290"/>
            <a:ext cx="3884739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8A3B8E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350" y="4672065"/>
            <a:ext cx="3884739" cy="50011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551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7E0E7"/>
          </a:solidFill>
          <a:ln/>
        </p:spPr>
        <p:txBody>
          <a:bodyPr/>
          <a:lstStyle/>
          <a:p>
            <a:endParaRPr lang="es-ES_tradnl" sz="1125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9F5"/>
          </a:solidFill>
          <a:ln/>
        </p:spPr>
        <p:txBody>
          <a:bodyPr/>
          <a:lstStyle/>
          <a:p>
            <a:endParaRPr lang="es-ES_tradnl" sz="1125"/>
          </a:p>
        </p:txBody>
      </p:sp>
    </p:spTree>
    <p:extLst>
      <p:ext uri="{BB962C8B-B14F-4D97-AF65-F5344CB8AC3E}">
        <p14:creationId xmlns:p14="http://schemas.microsoft.com/office/powerpoint/2010/main" val="8113953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2983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352" y="2916291"/>
            <a:ext cx="3884739" cy="1470025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351" y="4672066"/>
            <a:ext cx="3884739" cy="50011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38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298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68154" cy="527832"/>
          </a:xfrm>
        </p:spPr>
        <p:txBody>
          <a:bodyPr anchor="t">
            <a:normAutofit/>
          </a:bodyPr>
          <a:lstStyle>
            <a:lvl1pPr algn="l">
              <a:defRPr sz="2100" b="1">
                <a:solidFill>
                  <a:srgbClr val="E53028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5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3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351" y="2916290"/>
            <a:ext cx="3884739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350" y="4672065"/>
            <a:ext cx="3884739" cy="50011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TEBRAL PPT INSTITUCIONAL (04 01 2019)_Mesa de trabajo 1 copia 8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26" y="708979"/>
            <a:ext cx="4635793" cy="64875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0A3AF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25" y="376435"/>
            <a:ext cx="3069754" cy="33254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i="1">
                <a:solidFill>
                  <a:srgbClr val="00A3A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8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26" y="708979"/>
            <a:ext cx="4635793" cy="64875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0A3AF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25" y="376435"/>
            <a:ext cx="3069754" cy="33254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i="1">
                <a:solidFill>
                  <a:srgbClr val="00A3A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5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8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26" y="708979"/>
            <a:ext cx="4635793" cy="64875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E53028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25" y="376435"/>
            <a:ext cx="3069754" cy="33254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i="1">
                <a:solidFill>
                  <a:srgbClr val="E530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4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316D6-F641-4441-B57A-6917E823F923}" type="datetimeFigureOut">
              <a:rPr lang="en-US" smtClean="0"/>
              <a:t>12/11/25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F1503-9188-1B43-8D0C-B8019C82D1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1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51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52" r:id="rId31"/>
    <p:sldLayoutId id="2147483653" r:id="rId32"/>
    <p:sldLayoutId id="2147483654" r:id="rId33"/>
    <p:sldLayoutId id="2147483650" r:id="rId34"/>
    <p:sldLayoutId id="2147483655" r:id="rId35"/>
    <p:sldLayoutId id="2147483656" r:id="rId36"/>
    <p:sldLayoutId id="2147483657" r:id="rId37"/>
    <p:sldLayoutId id="2147483658" r:id="rId38"/>
    <p:sldLayoutId id="2147483659" r:id="rId3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0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 dt="0"/>
  <p:txStyles>
    <p:titleStyle>
      <a:lvl1pPr algn="ctr" defTabSz="571500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5715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44" indent="-178594" algn="l" defTabSz="571500" rtl="0" eaLnBrk="1" latinLnBrk="0" hangingPunct="1">
        <a:spcBef>
          <a:spcPct val="20000"/>
        </a:spcBef>
        <a:buFont typeface="Arial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spcBef>
          <a:spcPct val="20000"/>
        </a:spcBef>
        <a:buFont typeface="Arial" pitchFamily="34" charset="0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spcBef>
          <a:spcPct val="20000"/>
        </a:spcBef>
        <a:buFont typeface="Arial" pitchFamily="34" charset="0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spcBef>
          <a:spcPct val="20000"/>
        </a:spcBef>
        <a:buFont typeface="Arial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4.png"/><Relationship Id="rId3" Type="http://schemas.openxmlformats.org/officeDocument/2006/relationships/image" Target="../media/image32.png"/><Relationship Id="rId21" Type="http://schemas.openxmlformats.org/officeDocument/2006/relationships/image" Target="../media/image49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3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microsoft.com/office/2007/relationships/hdphoto" Target="../media/hdphoto1.wdp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2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piqsels.com/es/public-domain-photo-sxwh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8019" y="4887621"/>
            <a:ext cx="3884739" cy="50011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23718C-3829-415D-9045-0DD5BAF7045D}"/>
              </a:ext>
            </a:extLst>
          </p:cNvPr>
          <p:cNvSpPr txBox="1">
            <a:spLocks/>
          </p:cNvSpPr>
          <p:nvPr/>
        </p:nvSpPr>
        <p:spPr>
          <a:xfrm>
            <a:off x="4128653" y="4244347"/>
            <a:ext cx="478143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5D7DD76D-6CB2-4629-A0A6-869D1DC90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040" y="2219539"/>
            <a:ext cx="3062701" cy="1711637"/>
          </a:xfrm>
        </p:spPr>
        <p:txBody>
          <a:bodyPr>
            <a:normAutofit/>
          </a:bodyPr>
          <a:lstStyle/>
          <a:p>
            <a:r>
              <a:rPr lang="es-CL" sz="4400" b="1" dirty="0">
                <a:latin typeface="Aptos" panose="020B0004020202020204" pitchFamily="34" charset="0"/>
              </a:rPr>
              <a:t>Vertebral</a:t>
            </a:r>
            <a:r>
              <a:rPr lang="es-CL" sz="4400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A64475-C992-D2E5-FFA6-35D047224E63}"/>
              </a:ext>
            </a:extLst>
          </p:cNvPr>
          <p:cNvSpPr txBox="1"/>
          <p:nvPr/>
        </p:nvSpPr>
        <p:spPr>
          <a:xfrm>
            <a:off x="5265713" y="3426042"/>
            <a:ext cx="3329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Consejo de Institutos Profesionales y Centros de Formación Técnica Acreditados de Chile</a:t>
            </a:r>
          </a:p>
        </p:txBody>
      </p:sp>
    </p:spTree>
    <p:extLst>
      <p:ext uri="{BB962C8B-B14F-4D97-AF65-F5344CB8AC3E}">
        <p14:creationId xmlns:p14="http://schemas.microsoft.com/office/powerpoint/2010/main" val="316211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DD301-7A09-03C2-FD54-916BC0548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DFA62-A70E-31F2-3A86-837BB5BB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48" y="632513"/>
            <a:ext cx="5868955" cy="52783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200" cap="all" dirty="0">
                <a:solidFill>
                  <a:srgbClr val="00A3AF"/>
                </a:solidFill>
                <a:latin typeface="Aptos" panose="020B0004020202020204" pitchFamily="34" charset="0"/>
              </a:rPr>
              <a:t>I</a:t>
            </a:r>
            <a:r>
              <a:rPr lang="es-ES_tradnl" sz="2200" dirty="0">
                <a:solidFill>
                  <a:srgbClr val="00A3AF"/>
                </a:solidFill>
                <a:latin typeface="Aptos" panose="020B0004020202020204" pitchFamily="34" charset="0"/>
              </a:rPr>
              <a:t>mpacto del FES en los Estudiantes </a:t>
            </a:r>
            <a:r>
              <a:rPr lang="es-ES_tradnl" sz="2200" cap="all" dirty="0">
                <a:solidFill>
                  <a:srgbClr val="00A3AF"/>
                </a:solidFill>
                <a:latin typeface="Aptos" panose="020B0004020202020204" pitchFamily="34" charset="0"/>
              </a:rPr>
              <a:t>TP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F1DB56-E429-174C-D1CC-228111B9310F}"/>
              </a:ext>
            </a:extLst>
          </p:cNvPr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solidFill>
            <a:srgbClr val="00A3AF"/>
          </a:solidFill>
        </p:spPr>
        <p:txBody>
          <a:bodyPr wrap="square" rtlCol="0">
            <a:spAutoFit/>
          </a:bodyPr>
          <a:lstStyle/>
          <a:p>
            <a:endParaRPr lang="es-ES_tradnl" sz="1100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A64A41D-1CE6-B86C-AA42-FF85F5CBD069}"/>
              </a:ext>
            </a:extLst>
          </p:cNvPr>
          <p:cNvSpPr txBox="1">
            <a:spLocks/>
          </p:cNvSpPr>
          <p:nvPr/>
        </p:nvSpPr>
        <p:spPr>
          <a:xfrm>
            <a:off x="487583" y="1092188"/>
            <a:ext cx="8168833" cy="2964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000" dirty="0">
              <a:latin typeface="Aptos" panose="020B0004020202020204" pitchFamily="34" charset="0"/>
            </a:endParaRPr>
          </a:p>
          <a:p>
            <a:pPr algn="just"/>
            <a:endParaRPr lang="es-ES_tradnl" sz="1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" name="Datos 2">
            <a:extLst>
              <a:ext uri="{FF2B5EF4-FFF2-40B4-BE49-F238E27FC236}">
                <a16:creationId xmlns:a16="http://schemas.microsoft.com/office/drawing/2014/main" id="{433D535E-9DC2-531B-877C-D49689A946DC}"/>
              </a:ext>
            </a:extLst>
          </p:cNvPr>
          <p:cNvSpPr/>
          <p:nvPr/>
        </p:nvSpPr>
        <p:spPr>
          <a:xfrm>
            <a:off x="8643937" y="6380692"/>
            <a:ext cx="500063" cy="436563"/>
          </a:xfrm>
          <a:prstGeom prst="flowChartInputOutput">
            <a:avLst/>
          </a:prstGeom>
          <a:solidFill>
            <a:srgbClr val="00C3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71500"/>
            <a:r>
              <a:rPr lang="es-ES_tradnl" sz="1500" b="1" i="1" dirty="0">
                <a:solidFill>
                  <a:prstClr val="white"/>
                </a:solidFill>
                <a:latin typeface="Aptos" panose="020B0004020202020204" pitchFamily="34" charset="0"/>
              </a:rPr>
              <a:t>8</a:t>
            </a:r>
            <a:endParaRPr lang="es-ES_tradnl" sz="1125" b="1" i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499C349-6DBE-1B33-6CD3-91B3F0B3E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970386"/>
              </p:ext>
            </p:extLst>
          </p:nvPr>
        </p:nvGraphicFramePr>
        <p:xfrm>
          <a:off x="365759" y="1376043"/>
          <a:ext cx="8168833" cy="500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714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AF619-9C7F-F27B-72C8-FC716241B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305922-1825-C4E7-77A6-898D561977C9}"/>
              </a:ext>
            </a:extLst>
          </p:cNvPr>
          <p:cNvSpPr txBox="1">
            <a:spLocks/>
          </p:cNvSpPr>
          <p:nvPr/>
        </p:nvSpPr>
        <p:spPr>
          <a:xfrm>
            <a:off x="4128653" y="4244347"/>
            <a:ext cx="478143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70BE0632-3CA7-2E02-9293-79FE0CD4B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5304" y="2947866"/>
            <a:ext cx="4781435" cy="2515088"/>
          </a:xfrm>
        </p:spPr>
        <p:txBody>
          <a:bodyPr>
            <a:normAutofit/>
          </a:bodyPr>
          <a:lstStyle/>
          <a:p>
            <a:r>
              <a:rPr lang="es-CL" sz="4000" b="1" dirty="0">
                <a:latin typeface="Aptos" panose="020B0004020202020204" pitchFamily="34" charset="0"/>
              </a:rPr>
              <a:t>Impacto del FES en las instituciones TP</a:t>
            </a:r>
          </a:p>
        </p:txBody>
      </p:sp>
    </p:spTree>
    <p:extLst>
      <p:ext uri="{BB962C8B-B14F-4D97-AF65-F5344CB8AC3E}">
        <p14:creationId xmlns:p14="http://schemas.microsoft.com/office/powerpoint/2010/main" val="193489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F9863-B95F-DF91-76E0-DF4253409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881F3-9B40-DFD8-A5BD-9A6EAB470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48" y="632513"/>
            <a:ext cx="5868955" cy="52783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200" cap="all" dirty="0">
                <a:solidFill>
                  <a:srgbClr val="00A3AF"/>
                </a:solidFill>
                <a:latin typeface="Aptos" panose="020B0004020202020204" pitchFamily="34" charset="0"/>
              </a:rPr>
              <a:t>I</a:t>
            </a:r>
            <a:r>
              <a:rPr lang="es-ES_tradnl" sz="2200" dirty="0">
                <a:solidFill>
                  <a:srgbClr val="00A3AF"/>
                </a:solidFill>
                <a:latin typeface="Aptos" panose="020B0004020202020204" pitchFamily="34" charset="0"/>
              </a:rPr>
              <a:t>mpacto del FES en las IES </a:t>
            </a:r>
            <a:r>
              <a:rPr lang="es-ES_tradnl" sz="2200" cap="all" dirty="0">
                <a:solidFill>
                  <a:srgbClr val="00A3AF"/>
                </a:solidFill>
                <a:latin typeface="Aptos" panose="020B0004020202020204" pitchFamily="34" charset="0"/>
              </a:rPr>
              <a:t>TP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ADD14-AE5E-ACAA-B5C8-A1BDF38D99B4}"/>
              </a:ext>
            </a:extLst>
          </p:cNvPr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solidFill>
            <a:srgbClr val="00A3AF"/>
          </a:solidFill>
        </p:spPr>
        <p:txBody>
          <a:bodyPr wrap="square" rtlCol="0">
            <a:spAutoFit/>
          </a:bodyPr>
          <a:lstStyle/>
          <a:p>
            <a:endParaRPr lang="es-ES_tradnl" sz="1100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676BCB6F-1F0D-CB39-5C84-D615091483A6}"/>
              </a:ext>
            </a:extLst>
          </p:cNvPr>
          <p:cNvSpPr txBox="1">
            <a:spLocks/>
          </p:cNvSpPr>
          <p:nvPr/>
        </p:nvSpPr>
        <p:spPr>
          <a:xfrm>
            <a:off x="487583" y="1092188"/>
            <a:ext cx="8168833" cy="2964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000" dirty="0">
              <a:latin typeface="Aptos" panose="020B0004020202020204" pitchFamily="34" charset="0"/>
            </a:endParaRPr>
          </a:p>
          <a:p>
            <a:pPr algn="just"/>
            <a:endParaRPr lang="es-ES_tradnl" sz="1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" name="Datos 2">
            <a:extLst>
              <a:ext uri="{FF2B5EF4-FFF2-40B4-BE49-F238E27FC236}">
                <a16:creationId xmlns:a16="http://schemas.microsoft.com/office/drawing/2014/main" id="{C16DEB48-FEA9-F797-D69C-A4AEACDC1149}"/>
              </a:ext>
            </a:extLst>
          </p:cNvPr>
          <p:cNvSpPr/>
          <p:nvPr/>
        </p:nvSpPr>
        <p:spPr>
          <a:xfrm>
            <a:off x="8440615" y="6380692"/>
            <a:ext cx="703385" cy="436563"/>
          </a:xfrm>
          <a:prstGeom prst="flowChartInputOutput">
            <a:avLst/>
          </a:prstGeom>
          <a:solidFill>
            <a:srgbClr val="00C3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71500"/>
            <a:r>
              <a:rPr lang="es-ES_tradnl" sz="1500" b="1" i="1" dirty="0">
                <a:solidFill>
                  <a:prstClr val="white"/>
                </a:solidFill>
                <a:latin typeface="Aptos" panose="020B0004020202020204" pitchFamily="34" charset="0"/>
              </a:rPr>
              <a:t>10</a:t>
            </a:r>
            <a:endParaRPr lang="es-ES_tradnl" sz="1125" b="1" i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1CEB2A7-A473-2D97-B221-DB90D700B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3933705"/>
              </p:ext>
            </p:extLst>
          </p:nvPr>
        </p:nvGraphicFramePr>
        <p:xfrm>
          <a:off x="365759" y="1376043"/>
          <a:ext cx="8168833" cy="500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027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9F476-B7EF-D3C9-C7BC-840D9B149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B4569-FFBE-F48D-EF65-51E820CC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83" y="564355"/>
            <a:ext cx="5868955" cy="52783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200" dirty="0">
                <a:solidFill>
                  <a:srgbClr val="00A3AF"/>
                </a:solidFill>
                <a:latin typeface="Aptos" panose="020B0004020202020204" pitchFamily="34" charset="0"/>
              </a:rPr>
              <a:t>Propuestas y comentarios finales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2514CF-F934-07A6-5026-D4C717D9C7D1}"/>
              </a:ext>
            </a:extLst>
          </p:cNvPr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solidFill>
            <a:srgbClr val="00A3AF"/>
          </a:solidFill>
        </p:spPr>
        <p:txBody>
          <a:bodyPr wrap="square" rtlCol="0">
            <a:spAutoFit/>
          </a:bodyPr>
          <a:lstStyle/>
          <a:p>
            <a:endParaRPr lang="es-ES_tradnl" sz="1100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CE6A16C1-958A-D753-F9BC-C9CFB9786250}"/>
              </a:ext>
            </a:extLst>
          </p:cNvPr>
          <p:cNvSpPr txBox="1">
            <a:spLocks/>
          </p:cNvSpPr>
          <p:nvPr/>
        </p:nvSpPr>
        <p:spPr>
          <a:xfrm>
            <a:off x="487583" y="1092187"/>
            <a:ext cx="8168833" cy="5504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_tradnl" sz="1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_tradnl" sz="1400" dirty="0">
                <a:solidFill>
                  <a:schemeClr val="tx1"/>
                </a:solidFill>
                <a:latin typeface="Aptos" panose="020B0004020202020204" pitchFamily="34" charset="0"/>
              </a:rPr>
              <a:t>Vertebral no rechaza la motivación del FES, pero pide modificaciones estructurales para que sea fiscalmente sostenible, justo con los estudiantes y viable para IP y CFT, que concentran más de 570 mil estudiantes y el 56% de los nuevos ingresos a la educación superior.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ES_tradnl" sz="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_tradnl" sz="1400" dirty="0">
                <a:solidFill>
                  <a:schemeClr val="tx1"/>
                </a:solidFill>
                <a:latin typeface="Aptos" panose="020B0004020202020204" pitchFamily="34" charset="0"/>
              </a:rPr>
              <a:t>En alternativa al FES, se propone</a:t>
            </a:r>
            <a:r>
              <a:rPr lang="es-CL" sz="1400" dirty="0">
                <a:solidFill>
                  <a:schemeClr val="tx1"/>
                </a:solidFill>
                <a:latin typeface="Aptos" panose="020B0004020202020204" pitchFamily="34" charset="0"/>
              </a:rPr>
              <a:t> optar por un sistema de </a:t>
            </a:r>
            <a:r>
              <a:rPr lang="es-CL" sz="1400" b="1" dirty="0">
                <a:solidFill>
                  <a:schemeClr val="tx1"/>
                </a:solidFill>
                <a:latin typeface="Aptos" panose="020B0004020202020204" pitchFamily="34" charset="0"/>
              </a:rPr>
              <a:t>financiamiento administrado íntegramente por el Estado y de naturaleza crediticia</a:t>
            </a:r>
            <a:r>
              <a:rPr lang="es-CL" sz="1400" dirty="0">
                <a:solidFill>
                  <a:schemeClr val="tx1"/>
                </a:solidFill>
                <a:latin typeface="Aptos" panose="020B0004020202020204" pitchFamily="34" charset="0"/>
              </a:rPr>
              <a:t> que considere:</a:t>
            </a:r>
          </a:p>
          <a:p>
            <a:pPr lvl="1"/>
            <a:r>
              <a:rPr lang="es-ES_tradnl" sz="1400" dirty="0">
                <a:solidFill>
                  <a:prstClr val="black"/>
                </a:solidFill>
                <a:latin typeface="Aptos" panose="020B0004020202020204" pitchFamily="34" charset="0"/>
              </a:rPr>
              <a:t>Criterios de retribución justos, fijando límites razonables que eviten que estudiantes de carreras TP devuelvan más de lo efectivamente prestado mediante el crédito.   </a:t>
            </a:r>
            <a:r>
              <a:rPr lang="es-CL" sz="1400" dirty="0">
                <a:latin typeface="Aptos" panose="020B0004020202020204" pitchFamily="34" charset="0"/>
              </a:rPr>
              <a:t>Resguardos de tasa de interés y pago condicionado a ingresos.</a:t>
            </a:r>
          </a:p>
          <a:p>
            <a:pPr lvl="1"/>
            <a:r>
              <a:rPr lang="es-CL" sz="1400" dirty="0">
                <a:latin typeface="Aptos" panose="020B0004020202020204" pitchFamily="34" charset="0"/>
              </a:rPr>
              <a:t>Prepagable.</a:t>
            </a:r>
          </a:p>
          <a:p>
            <a:pPr lvl="1"/>
            <a:r>
              <a:rPr lang="es-CL" sz="1400" dirty="0">
                <a:latin typeface="Aptos" panose="020B0004020202020204" pitchFamily="34" charset="0"/>
              </a:rPr>
              <a:t>Con copago en deciles 7 en adelante.</a:t>
            </a:r>
          </a:p>
          <a:p>
            <a:pPr lvl="1"/>
            <a:r>
              <a:rPr lang="es-CL" sz="1400" dirty="0">
                <a:latin typeface="Aptos" panose="020B0004020202020204" pitchFamily="34" charset="0"/>
              </a:rPr>
              <a:t>Incorporar y beneficiar a todos los estudiantes de pregrado, sin discriminaciones.</a:t>
            </a:r>
          </a:p>
          <a:p>
            <a:pPr lvl="1"/>
            <a:r>
              <a:rPr lang="es-CL" sz="1400" dirty="0">
                <a:latin typeface="Aptos" panose="020B0004020202020204" pitchFamily="34" charset="0"/>
              </a:rPr>
              <a:t>Becas complementarias que disminuyan el endeudamiento estudiantil en función de vulnerabilidad y con aportes bajo criterios equivalentes a los del sistema universitario.</a:t>
            </a:r>
          </a:p>
          <a:p>
            <a:pPr lvl="0"/>
            <a:endParaRPr lang="es-CL" sz="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s-CL" sz="1400" dirty="0">
                <a:solidFill>
                  <a:schemeClr val="tx1"/>
                </a:solidFill>
                <a:latin typeface="Aptos" panose="020B0004020202020204" pitchFamily="34" charset="0"/>
              </a:rPr>
              <a:t>Para el logro de lo anterior, es un requisito habilitante y de responsabilidad con el sistema de educación superior </a:t>
            </a:r>
            <a:r>
              <a:rPr lang="es-CL" sz="1400" b="1" dirty="0">
                <a:solidFill>
                  <a:schemeClr val="tx1"/>
                </a:solidFill>
                <a:latin typeface="Aptos" panose="020B0004020202020204" pitchFamily="34" charset="0"/>
              </a:rPr>
              <a:t>revisar y mejorar la actual institucionalidad de aranceles regulados</a:t>
            </a:r>
            <a:r>
              <a:rPr lang="es-CL" sz="1400" dirty="0">
                <a:solidFill>
                  <a:schemeClr val="tx1"/>
                </a:solidFill>
                <a:latin typeface="Aptos" panose="020B0004020202020204" pitchFamily="34" charset="0"/>
              </a:rPr>
              <a:t>:</a:t>
            </a:r>
          </a:p>
          <a:p>
            <a:pPr lvl="1"/>
            <a:r>
              <a:rPr lang="es-CL" sz="1400" dirty="0">
                <a:latin typeface="Aptos" panose="020B0004020202020204" pitchFamily="34" charset="0"/>
              </a:rPr>
              <a:t>Fortaleciendo sus instancias de análisis técnico, participación e implementación.</a:t>
            </a:r>
          </a:p>
          <a:p>
            <a:pPr lvl="1"/>
            <a:r>
              <a:rPr lang="es-CL" sz="1400" dirty="0">
                <a:latin typeface="Aptos" panose="020B0004020202020204" pitchFamily="34" charset="0"/>
              </a:rPr>
              <a:t>Revisar proyecciones y criterios actualmente utilizados.</a:t>
            </a:r>
          </a:p>
          <a:p>
            <a:pPr lvl="1"/>
            <a:r>
              <a:rPr lang="es-CL" sz="1400" dirty="0">
                <a:latin typeface="Aptos" panose="020B0004020202020204" pitchFamily="34" charset="0"/>
              </a:rPr>
              <a:t>Mejorar las instancias de participación de las IES.</a:t>
            </a:r>
          </a:p>
          <a:p>
            <a:endParaRPr lang="es-CL" sz="4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CL" sz="1400" dirty="0">
                <a:solidFill>
                  <a:schemeClr val="tx1"/>
                </a:solidFill>
                <a:latin typeface="Aptos" panose="020B0004020202020204" pitchFamily="34" charset="0"/>
              </a:rPr>
              <a:t>Formalización de </a:t>
            </a:r>
            <a:r>
              <a:rPr lang="es-CL" sz="1400" b="1" dirty="0">
                <a:solidFill>
                  <a:schemeClr val="tx1"/>
                </a:solidFill>
                <a:latin typeface="Aptos" panose="020B0004020202020204" pitchFamily="34" charset="0"/>
              </a:rPr>
              <a:t>sistemas complementarios para aportes fiscales y privados</a:t>
            </a:r>
            <a:r>
              <a:rPr lang="es-CL" sz="1400" dirty="0">
                <a:solidFill>
                  <a:schemeClr val="tx1"/>
                </a:solidFill>
                <a:latin typeface="Aptos" panose="020B0004020202020204" pitchFamily="34" charset="0"/>
              </a:rPr>
              <a:t>, asociados al desarrollo de capacidades deseadas del sistema.</a:t>
            </a:r>
          </a:p>
        </p:txBody>
      </p:sp>
      <p:sp>
        <p:nvSpPr>
          <p:cNvPr id="3" name="Datos 2">
            <a:extLst>
              <a:ext uri="{FF2B5EF4-FFF2-40B4-BE49-F238E27FC236}">
                <a16:creationId xmlns:a16="http://schemas.microsoft.com/office/drawing/2014/main" id="{5D53FD13-9FA1-6545-0AFD-0C2D0C55A30F}"/>
              </a:ext>
            </a:extLst>
          </p:cNvPr>
          <p:cNvSpPr/>
          <p:nvPr/>
        </p:nvSpPr>
        <p:spPr>
          <a:xfrm>
            <a:off x="8464063" y="6380692"/>
            <a:ext cx="679938" cy="436563"/>
          </a:xfrm>
          <a:prstGeom prst="flowChartInputOutput">
            <a:avLst/>
          </a:prstGeom>
          <a:solidFill>
            <a:srgbClr val="00C3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71500"/>
            <a:r>
              <a:rPr lang="es-ES_tradnl" sz="1500" b="1" i="1" dirty="0">
                <a:solidFill>
                  <a:prstClr val="white"/>
                </a:solidFill>
                <a:latin typeface="Aptos" panose="020B0004020202020204" pitchFamily="34" charset="0"/>
              </a:rPr>
              <a:t>11</a:t>
            </a:r>
            <a:endParaRPr lang="es-ES_tradnl" sz="1125" b="1" i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55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0545" y="4729301"/>
            <a:ext cx="3884739" cy="50011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23718C-3829-415D-9045-0DD5BAF7045D}"/>
              </a:ext>
            </a:extLst>
          </p:cNvPr>
          <p:cNvSpPr txBox="1">
            <a:spLocks/>
          </p:cNvSpPr>
          <p:nvPr/>
        </p:nvSpPr>
        <p:spPr>
          <a:xfrm>
            <a:off x="4128653" y="4244347"/>
            <a:ext cx="478143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5D7DD76D-6CB2-4629-A0A6-869D1DC90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9091" y="2947866"/>
            <a:ext cx="3607648" cy="1470025"/>
          </a:xfrm>
        </p:spPr>
        <p:txBody>
          <a:bodyPr>
            <a:normAutofit/>
          </a:bodyPr>
          <a:lstStyle/>
          <a:p>
            <a:r>
              <a:rPr lang="es-CL" sz="4400" b="1" dirty="0">
                <a:latin typeface="Aptos" panose="020B0004020202020204" pitchFamily="34" charset="0"/>
              </a:rPr>
              <a:t>Vertebral</a:t>
            </a:r>
          </a:p>
        </p:txBody>
      </p:sp>
    </p:spTree>
    <p:extLst>
      <p:ext uri="{BB962C8B-B14F-4D97-AF65-F5344CB8AC3E}">
        <p14:creationId xmlns:p14="http://schemas.microsoft.com/office/powerpoint/2010/main" val="281780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5">
            <a:extLst>
              <a:ext uri="{FF2B5EF4-FFF2-40B4-BE49-F238E27FC236}">
                <a16:creationId xmlns:a16="http://schemas.microsoft.com/office/drawing/2014/main" id="{5D7DD76D-6CB2-4629-A0A6-869D1DC9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4826"/>
            <a:ext cx="7772400" cy="2394682"/>
          </a:xfrm>
        </p:spPr>
        <p:txBody>
          <a:bodyPr anchor="t">
            <a:noAutofit/>
          </a:bodyPr>
          <a:lstStyle/>
          <a:p>
            <a:pPr algn="just"/>
            <a:r>
              <a:rPr lang="es-CL" sz="2800" b="0" cap="none" dirty="0">
                <a:solidFill>
                  <a:srgbClr val="00A3AF"/>
                </a:solidFill>
              </a:rPr>
              <a:t>Proyecto de Ley que Crea un Nuevo Instrumento de Financiamiento Público para Estudios de Nivel Superior y un Plan de Reorganización y Condonación de Deudas Educativas </a:t>
            </a:r>
            <a:r>
              <a:rPr lang="es-CL" sz="2800" b="0" cap="none" dirty="0">
                <a:solidFill>
                  <a:schemeClr val="tx1"/>
                </a:solidFill>
              </a:rPr>
              <a:t>(Boletín 17169-04)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23718C-3829-415D-9045-0DD5BAF7045D}"/>
              </a:ext>
            </a:extLst>
          </p:cNvPr>
          <p:cNvSpPr txBox="1">
            <a:spLocks/>
          </p:cNvSpPr>
          <p:nvPr/>
        </p:nvSpPr>
        <p:spPr>
          <a:xfrm>
            <a:off x="4128653" y="4244347"/>
            <a:ext cx="478143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3E70174-BFA1-80D6-F144-F126CE7DEB54}"/>
              </a:ext>
            </a:extLst>
          </p:cNvPr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solidFill>
            <a:srgbClr val="00A3AF"/>
          </a:solidFill>
        </p:spPr>
        <p:txBody>
          <a:bodyPr wrap="square" rtlCol="0">
            <a:spAutoFit/>
          </a:bodyPr>
          <a:lstStyle/>
          <a:p>
            <a:endParaRPr lang="es-ES_tradnl" sz="1100" dirty="0"/>
          </a:p>
        </p:txBody>
      </p:sp>
    </p:spTree>
    <p:extLst>
      <p:ext uri="{BB962C8B-B14F-4D97-AF65-F5344CB8AC3E}">
        <p14:creationId xmlns:p14="http://schemas.microsoft.com/office/powerpoint/2010/main" val="201832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23718C-3829-415D-9045-0DD5BAF7045D}"/>
              </a:ext>
            </a:extLst>
          </p:cNvPr>
          <p:cNvSpPr txBox="1">
            <a:spLocks/>
          </p:cNvSpPr>
          <p:nvPr/>
        </p:nvSpPr>
        <p:spPr>
          <a:xfrm>
            <a:off x="4128653" y="4244347"/>
            <a:ext cx="478143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5D7DD76D-6CB2-4629-A0A6-869D1DC90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8453" y="2613653"/>
            <a:ext cx="4781435" cy="2515088"/>
          </a:xfrm>
        </p:spPr>
        <p:txBody>
          <a:bodyPr>
            <a:normAutofit/>
          </a:bodyPr>
          <a:lstStyle/>
          <a:p>
            <a:r>
              <a:rPr lang="es-CL" sz="4000" b="1" dirty="0">
                <a:latin typeface="Aptos" panose="020B0004020202020204" pitchFamily="34" charset="0"/>
              </a:rPr>
              <a:t>Contexto</a:t>
            </a:r>
          </a:p>
        </p:txBody>
      </p:sp>
    </p:spTree>
    <p:extLst>
      <p:ext uri="{BB962C8B-B14F-4D97-AF65-F5344CB8AC3E}">
        <p14:creationId xmlns:p14="http://schemas.microsoft.com/office/powerpoint/2010/main" val="163199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8E0825-766B-403D-BCAA-12DF165F9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0" y="1720850"/>
            <a:ext cx="3086100" cy="1865415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s-ES_tradnl" noProof="1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_tradnl" i="1" noProof="1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es-ES_tradnl" noProof="1">
              <a:latin typeface="Trebuchet MS" panose="020B0603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3660D-758B-C152-1838-A8472D236EDD}"/>
              </a:ext>
            </a:extLst>
          </p:cNvPr>
          <p:cNvSpPr txBox="1"/>
          <p:nvPr/>
        </p:nvSpPr>
        <p:spPr>
          <a:xfrm>
            <a:off x="4326074" y="1260062"/>
            <a:ext cx="3577952" cy="188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71500">
              <a:lnSpc>
                <a:spcPct val="107000"/>
              </a:lnSpc>
              <a:spcAft>
                <a:spcPts val="600"/>
              </a:spcAft>
            </a:pPr>
            <a:r>
              <a:rPr lang="es-ES_tradnl" sz="1000" b="1" noProof="1">
                <a:solidFill>
                  <a:srgbClr val="212529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Vertebral</a:t>
            </a:r>
            <a:r>
              <a:rPr lang="es-ES_tradnl" sz="1000" noProof="1">
                <a:solidFill>
                  <a:srgbClr val="212529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el Consejo de Rectores de Institutos Profesionales y Centros de Formación Técnica acreditados de Chile.</a:t>
            </a:r>
          </a:p>
          <a:p>
            <a:pPr algn="just" defTabSz="571500">
              <a:lnSpc>
                <a:spcPct val="107000"/>
              </a:lnSpc>
              <a:spcAft>
                <a:spcPts val="600"/>
              </a:spcAft>
            </a:pPr>
            <a:r>
              <a:rPr lang="es-ES_tradnl" sz="1000" noProof="1">
                <a:solidFill>
                  <a:srgbClr val="212529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Fundado en 2011, contamos con </a:t>
            </a:r>
            <a:r>
              <a:rPr lang="es-ES_tradnl" sz="1000" b="1" noProof="1">
                <a:solidFill>
                  <a:srgbClr val="212529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instituciones </a:t>
            </a:r>
            <a:r>
              <a:rPr lang="es-ES_tradnl" sz="1000" noProof="1">
                <a:solidFill>
                  <a:srgbClr val="212529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Educación Superior Técnica acreditadas, distribuidas a lo largo del país.</a:t>
            </a:r>
          </a:p>
          <a:p>
            <a:pPr algn="just" defTabSz="571500">
              <a:lnSpc>
                <a:spcPct val="107000"/>
              </a:lnSpc>
              <a:spcAft>
                <a:spcPts val="600"/>
              </a:spcAft>
            </a:pPr>
            <a:r>
              <a:rPr lang="es-ES_tradnl" sz="1000" noProof="1">
                <a:solidFill>
                  <a:srgbClr val="212529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Nuestros más de 500 mil estudiantes, representativos del 97% de la matrícula TP, nos convierten en la asociación de instituciones de educación superior más grande del subsector en Chile.</a:t>
            </a:r>
            <a:endParaRPr lang="es-ES_tradnl" sz="750" cap="all" noProof="1">
              <a:solidFill>
                <a:srgbClr val="009FAD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096C5B-82EC-93C7-D122-237583FE8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50" y="1087033"/>
            <a:ext cx="955072" cy="3815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6F15E91-8770-440D-9E35-4263D9316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593" y="5314786"/>
            <a:ext cx="1136321" cy="4008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ACB8875-7B30-5976-13ED-74F7AA43C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08" y="4512145"/>
            <a:ext cx="924791" cy="35531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646E886-0247-81F5-576D-539EBA5A9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550" y="4406926"/>
            <a:ext cx="1158429" cy="40589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77CAFAB-F525-5BCA-F89D-F5A76E992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00" y="1546468"/>
            <a:ext cx="955072" cy="35531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9F23EAB-D6D0-6945-5843-A28F2032C4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890" y="2423176"/>
            <a:ext cx="924791" cy="36562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14A7BDF-A329-12F1-1F0C-9C89844E8C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93" y="1979670"/>
            <a:ext cx="927082" cy="36562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87F4B70-974D-9B85-3C2B-FFA019BB78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1134" y="3991543"/>
            <a:ext cx="1158429" cy="3656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648273C-E617-7D85-5830-F97C235A5B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749" y="3279700"/>
            <a:ext cx="936121" cy="29843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A4E455DD-F8C7-5BEE-2A7B-F8CE6A6B95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469" y="4069034"/>
            <a:ext cx="954176" cy="36561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1753E86-3E8D-CFB1-4CA0-5F560DBBB6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8957" y="3588097"/>
            <a:ext cx="1182784" cy="3721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3BD0BE4-2E27-67B9-30C8-6DFC763FA6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067" y="5401437"/>
            <a:ext cx="980475" cy="40089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5D264845-99E1-72BB-A74E-3ECE4F81FB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2942" y="3656018"/>
            <a:ext cx="957233" cy="335525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464A37D8-528A-3EF8-A011-03411771E4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31302" y="1511848"/>
            <a:ext cx="1130439" cy="35256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9EFFFDB5-B1A3-B4A3-5BEA-240467C19D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093" y="2866683"/>
            <a:ext cx="917171" cy="33513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6673C459-EB23-DC7A-F0A3-F64EB6510C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4025" y="4850691"/>
            <a:ext cx="1168339" cy="365619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A1ED0F6A-2296-4F6C-C365-3CCAE249817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12975" y="1125885"/>
            <a:ext cx="1130439" cy="352564"/>
          </a:xfrm>
          <a:prstGeom prst="rect">
            <a:avLst/>
          </a:prstGeom>
        </p:spPr>
      </p:pic>
      <p:pic>
        <p:nvPicPr>
          <p:cNvPr id="9" name="Picture 2" descr="Mapa de chile png imágenes | PNGWing">
            <a:extLst>
              <a:ext uri="{FF2B5EF4-FFF2-40B4-BE49-F238E27FC236}">
                <a16:creationId xmlns:a16="http://schemas.microsoft.com/office/drawing/2014/main" id="{B8F9FB48-8BE8-5717-84F3-BE3F6D964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10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21" y="1070937"/>
            <a:ext cx="598344" cy="4619862"/>
          </a:xfrm>
          <a:prstGeom prst="rect">
            <a:avLst/>
          </a:prstGeom>
          <a:noFill/>
          <a:effectLst/>
        </p:spPr>
      </p:pic>
      <p:pic>
        <p:nvPicPr>
          <p:cNvPr id="2052" name="Picture 4" descr="Instituto Profesional San Sebastián">
            <a:extLst>
              <a:ext uri="{FF2B5EF4-FFF2-40B4-BE49-F238E27FC236}">
                <a16:creationId xmlns:a16="http://schemas.microsoft.com/office/drawing/2014/main" id="{6DD16DD0-3832-CB9E-3C09-A4CB925B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3" y="4896378"/>
            <a:ext cx="974196" cy="48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D5B83E4-694D-D0F8-CD79-B3E1C6FC11E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49735" y="3397685"/>
            <a:ext cx="486187" cy="507591"/>
          </a:xfrm>
          <a:prstGeom prst="rect">
            <a:avLst/>
          </a:prstGeom>
        </p:spPr>
      </p:pic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DF4FECC9-F1BC-EF4D-E7E9-0441FCE32142}"/>
              </a:ext>
            </a:extLst>
          </p:cNvPr>
          <p:cNvGraphicFramePr>
            <a:graphicFrameLocks noGrp="1"/>
          </p:cNvGraphicFramePr>
          <p:nvPr/>
        </p:nvGraphicFramePr>
        <p:xfrm>
          <a:off x="4445000" y="3377652"/>
          <a:ext cx="3207247" cy="223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7247">
                  <a:extLst>
                    <a:ext uri="{9D8B030D-6E8A-4147-A177-3AD203B41FA5}">
                      <a16:colId xmlns:a16="http://schemas.microsoft.com/office/drawing/2014/main" val="4063405435"/>
                    </a:ext>
                  </a:extLst>
                </a:gridCol>
              </a:tblGrid>
              <a:tr h="2230208">
                <a:tc>
                  <a:txBody>
                    <a:bodyPr/>
                    <a:lstStyle/>
                    <a:p>
                      <a:endParaRPr lang="es-ES_tradnl" sz="1400" noProof="1">
                        <a:ln>
                          <a:solidFill>
                            <a:srgbClr val="00A3AF"/>
                          </a:solidFill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221924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3ECD12FE-65A9-3384-7007-FD63CEF6F764}"/>
              </a:ext>
            </a:extLst>
          </p:cNvPr>
          <p:cNvSpPr txBox="1"/>
          <p:nvPr/>
        </p:nvSpPr>
        <p:spPr>
          <a:xfrm>
            <a:off x="5170736" y="3523407"/>
            <a:ext cx="2233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s-ES_tradnl" sz="1350" noProof="1">
                <a:solidFill>
                  <a:prstClr val="black"/>
                </a:solidFill>
                <a:latin typeface="Aptos" panose="020B0004020202020204" pitchFamily="34" charset="0"/>
              </a:rPr>
              <a:t>Fundado en </a:t>
            </a:r>
            <a:r>
              <a:rPr lang="es-ES_tradnl" sz="1350" b="1" noProof="1">
                <a:solidFill>
                  <a:prstClr val="black"/>
                </a:solidFill>
                <a:latin typeface="Aptos" panose="020B0004020202020204" pitchFamily="34" charset="0"/>
              </a:rPr>
              <a:t>2011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7A5FE48E-3AD8-CCFC-95C0-BE6F1E314DE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27712" y="3969445"/>
            <a:ext cx="523758" cy="507592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9603C0B1-C288-4E7A-7567-156B8A754E43}"/>
              </a:ext>
            </a:extLst>
          </p:cNvPr>
          <p:cNvSpPr txBox="1"/>
          <p:nvPr/>
        </p:nvSpPr>
        <p:spPr>
          <a:xfrm>
            <a:off x="5166504" y="4073929"/>
            <a:ext cx="2233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s-ES_tradnl" sz="1350" b="1" noProof="1">
                <a:solidFill>
                  <a:prstClr val="black"/>
                </a:solidFill>
                <a:latin typeface="Aptos" panose="020B0004020202020204" pitchFamily="34" charset="0"/>
              </a:rPr>
              <a:t>24</a:t>
            </a:r>
            <a:r>
              <a:rPr lang="es-ES_tradnl" sz="1350" noProof="1">
                <a:solidFill>
                  <a:prstClr val="black"/>
                </a:solidFill>
                <a:latin typeface="Aptos" panose="020B0004020202020204" pitchFamily="34" charset="0"/>
              </a:rPr>
              <a:t> instituciones asociadas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A44D6E53-0AF9-9BB2-733F-CC9FA9E8F0C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69271" y="4963059"/>
            <a:ext cx="702830" cy="70283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4800AB36-5CA0-2B9D-2513-026CF343F6A9}"/>
              </a:ext>
            </a:extLst>
          </p:cNvPr>
          <p:cNvSpPr txBox="1"/>
          <p:nvPr/>
        </p:nvSpPr>
        <p:spPr>
          <a:xfrm>
            <a:off x="5160651" y="5086751"/>
            <a:ext cx="22333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s-ES_tradnl" sz="1350" noProof="1">
                <a:solidFill>
                  <a:prstClr val="black"/>
                </a:solidFill>
                <a:latin typeface="Aptos" panose="020B0004020202020204" pitchFamily="34" charset="0"/>
              </a:rPr>
              <a:t>Presentes en las </a:t>
            </a:r>
            <a:r>
              <a:rPr lang="es-ES_tradnl" sz="1350" b="1" noProof="1">
                <a:solidFill>
                  <a:prstClr val="black"/>
                </a:solidFill>
                <a:latin typeface="Aptos" panose="020B0004020202020204" pitchFamily="34" charset="0"/>
              </a:rPr>
              <a:t>16</a:t>
            </a:r>
            <a:r>
              <a:rPr lang="es-ES_tradnl" sz="1350" noProof="1">
                <a:solidFill>
                  <a:prstClr val="black"/>
                </a:solidFill>
                <a:latin typeface="Aptos" panose="020B0004020202020204" pitchFamily="34" charset="0"/>
              </a:rPr>
              <a:t> regiones y en </a:t>
            </a:r>
            <a:r>
              <a:rPr lang="es-ES_tradnl" sz="1350" b="1" noProof="1">
                <a:solidFill>
                  <a:prstClr val="black"/>
                </a:solidFill>
                <a:latin typeface="Aptos" panose="020B0004020202020204" pitchFamily="34" charset="0"/>
              </a:rPr>
              <a:t>33</a:t>
            </a:r>
            <a:r>
              <a:rPr lang="es-ES_tradnl" sz="1350" noProof="1">
                <a:solidFill>
                  <a:prstClr val="black"/>
                </a:solidFill>
                <a:latin typeface="Aptos" panose="020B0004020202020204" pitchFamily="34" charset="0"/>
              </a:rPr>
              <a:t> ciudades del país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76186064-9074-5250-D730-EA99FBDD726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72000" y="4530815"/>
            <a:ext cx="497371" cy="494204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620045BB-F881-FC85-956E-65F2BA0A5155}"/>
              </a:ext>
            </a:extLst>
          </p:cNvPr>
          <p:cNvSpPr txBox="1"/>
          <p:nvPr/>
        </p:nvSpPr>
        <p:spPr>
          <a:xfrm>
            <a:off x="5160651" y="4530869"/>
            <a:ext cx="23304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1500"/>
            <a:r>
              <a:rPr lang="es-ES_tradnl" sz="1350" noProof="1">
                <a:solidFill>
                  <a:prstClr val="black"/>
                </a:solidFill>
                <a:latin typeface="Aptos" panose="020B0004020202020204" pitchFamily="34" charset="0"/>
              </a:rPr>
              <a:t>El </a:t>
            </a:r>
            <a:r>
              <a:rPr lang="es-ES_tradnl" sz="1350" b="1" noProof="1">
                <a:solidFill>
                  <a:prstClr val="black"/>
                </a:solidFill>
                <a:latin typeface="Aptos" panose="020B0004020202020204" pitchFamily="34" charset="0"/>
              </a:rPr>
              <a:t>100% </a:t>
            </a:r>
            <a:r>
              <a:rPr lang="es-ES_tradnl" sz="1350" noProof="1">
                <a:solidFill>
                  <a:prstClr val="black"/>
                </a:solidFill>
                <a:latin typeface="Aptos" panose="020B0004020202020204" pitchFamily="34" charset="0"/>
              </a:rPr>
              <a:t>de nuestros asociados están acreditados</a:t>
            </a:r>
          </a:p>
        </p:txBody>
      </p:sp>
      <p:pic>
        <p:nvPicPr>
          <p:cNvPr id="1026" name="Picture 2" descr="Ecole">
            <a:extLst>
              <a:ext uri="{FF2B5EF4-FFF2-40B4-BE49-F238E27FC236}">
                <a16:creationId xmlns:a16="http://schemas.microsoft.com/office/drawing/2014/main" id="{61322F5A-5839-9F98-668A-4F0AEA04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19" y="2779660"/>
            <a:ext cx="1038972" cy="3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6CEA6E2-13E1-F2A0-9A20-7124C1295D7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466622" y="3144455"/>
            <a:ext cx="1080488" cy="4101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410A14-F925-5844-4579-905C0FA03D8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407595" y="1924388"/>
            <a:ext cx="1168339" cy="3720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4FF9BE9-D9D0-3AC4-FF07-BF783FC1EA6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91267" y="2383241"/>
            <a:ext cx="1190974" cy="333288"/>
          </a:xfrm>
          <a:prstGeom prst="rect">
            <a:avLst/>
          </a:prstGeom>
        </p:spPr>
      </p:pic>
      <p:sp>
        <p:nvSpPr>
          <p:cNvPr id="19" name="Datos 18">
            <a:extLst>
              <a:ext uri="{FF2B5EF4-FFF2-40B4-BE49-F238E27FC236}">
                <a16:creationId xmlns:a16="http://schemas.microsoft.com/office/drawing/2014/main" id="{80A57BDC-DB31-1F9F-68A1-F66B6EC1DCF1}"/>
              </a:ext>
            </a:extLst>
          </p:cNvPr>
          <p:cNvSpPr/>
          <p:nvPr/>
        </p:nvSpPr>
        <p:spPr>
          <a:xfrm>
            <a:off x="8643937" y="6380692"/>
            <a:ext cx="500063" cy="436563"/>
          </a:xfrm>
          <a:prstGeom prst="flowChartInputOutput">
            <a:avLst/>
          </a:prstGeom>
          <a:solidFill>
            <a:srgbClr val="00C3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71500"/>
            <a:r>
              <a:rPr lang="es-ES_tradnl" sz="1500" b="1" i="1" dirty="0">
                <a:solidFill>
                  <a:prstClr val="white"/>
                </a:solidFill>
                <a:latin typeface="Aptos" panose="020B0004020202020204" pitchFamily="34" charset="0"/>
              </a:rPr>
              <a:t>4</a:t>
            </a:r>
            <a:endParaRPr lang="es-ES_tradnl" sz="1125" b="1" i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20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3838973" y="1866990"/>
            <a:ext cx="4722763" cy="166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defTabSz="571500">
              <a:lnSpc>
                <a:spcPts val="1438"/>
              </a:lnSpc>
            </a:pPr>
            <a:r>
              <a:rPr lang="es-ES_tradnl" sz="1600" noProof="1">
                <a:solidFill>
                  <a:srgbClr val="384653"/>
                </a:solidFill>
                <a:latin typeface="Aptos" panose="020B0004020202020204" pitchFamily="34" charset="0"/>
                <a:ea typeface="Roboto" pitchFamily="34" charset="-122"/>
                <a:cs typeface="Roboto" pitchFamily="34" charset="-120"/>
              </a:rPr>
              <a:t>El Sistema de Educación Superior de Chile cuenta con una matrícula total de pregrado de 1.327.344 estudiantes, que se distribuyen entre 731.981 en universidades y 595.363 en formación técnico profesional.</a:t>
            </a:r>
          </a:p>
          <a:p>
            <a:pPr algn="just" defTabSz="571500">
              <a:lnSpc>
                <a:spcPts val="1438"/>
              </a:lnSpc>
            </a:pPr>
            <a:endParaRPr lang="es-ES_tradnl" sz="1600" noProof="1">
              <a:solidFill>
                <a:srgbClr val="384653"/>
              </a:solidFill>
              <a:latin typeface="Aptos" panose="020B0004020202020204" pitchFamily="34" charset="0"/>
              <a:ea typeface="Roboto" pitchFamily="34" charset="-122"/>
              <a:cs typeface="Roboto" pitchFamily="34" charset="-120"/>
            </a:endParaRPr>
          </a:p>
          <a:p>
            <a:pPr algn="just" defTabSz="571500">
              <a:lnSpc>
                <a:spcPts val="1438"/>
              </a:lnSpc>
            </a:pPr>
            <a:r>
              <a:rPr lang="es-ES_tradnl" sz="1600" noProof="1">
                <a:solidFill>
                  <a:srgbClr val="384653"/>
                </a:solidFill>
                <a:latin typeface="Aptos" panose="020B0004020202020204" pitchFamily="34" charset="0"/>
                <a:ea typeface="Roboto" pitchFamily="34" charset="-122"/>
                <a:cs typeface="Roboto" pitchFamily="34" charset="-120"/>
              </a:rPr>
              <a:t>De estos últimos, 145.485 estudian en modalidad a distancia, correspondientes al 11% de la matrícula total de pregrado.</a:t>
            </a:r>
            <a:endParaRPr lang="es-ES_tradnl" sz="1600" noProof="1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409166" y="3898702"/>
            <a:ext cx="1470868" cy="409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571500">
              <a:lnSpc>
                <a:spcPts val="3219"/>
              </a:lnSpc>
            </a:pPr>
            <a:r>
              <a:rPr lang="es-ES_tradnl" sz="3219" noProof="1">
                <a:solidFill>
                  <a:srgbClr val="384653"/>
                </a:solidFill>
                <a:latin typeface="Aptos" panose="020B0004020202020204" pitchFamily="34" charset="0"/>
                <a:ea typeface="Host Grotesk Medium" pitchFamily="34" charset="-122"/>
                <a:cs typeface="Host Grotesk Medium" pitchFamily="34" charset="-120"/>
              </a:rPr>
              <a:t>554.639 </a:t>
            </a:r>
            <a:endParaRPr lang="es-ES_tradnl" sz="3219" noProof="1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356249" y="4441513"/>
            <a:ext cx="1470868" cy="3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571500">
              <a:lnSpc>
                <a:spcPts val="1500"/>
              </a:lnSpc>
            </a:pPr>
            <a:r>
              <a:rPr lang="es-ES_tradnl" sz="1219" noProof="1">
                <a:solidFill>
                  <a:srgbClr val="384653"/>
                </a:solidFill>
                <a:latin typeface="Aptos" panose="020B0004020202020204" pitchFamily="34" charset="0"/>
                <a:ea typeface="Host Grotesk Medium" pitchFamily="34" charset="-122"/>
                <a:cs typeface="Host Grotesk Medium" pitchFamily="34" charset="-120"/>
              </a:rPr>
              <a:t>Estudiantes IES Vertebral</a:t>
            </a:r>
            <a:endParaRPr lang="es-ES_tradnl" sz="1219" noProof="1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356249" y="4903625"/>
            <a:ext cx="1470868" cy="3720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571500">
              <a:lnSpc>
                <a:spcPts val="1438"/>
              </a:lnSpc>
            </a:pPr>
            <a:r>
              <a:rPr lang="es-ES_tradnl" sz="969" noProof="1">
                <a:solidFill>
                  <a:srgbClr val="384653"/>
                </a:solidFill>
                <a:latin typeface="Aptos" panose="020B0004020202020204" pitchFamily="34" charset="0"/>
                <a:ea typeface="Roboto" pitchFamily="34" charset="-122"/>
                <a:cs typeface="Roboto" pitchFamily="34" charset="-120"/>
              </a:rPr>
              <a:t>42% de la matrícula total de pregrado en Chile</a:t>
            </a:r>
            <a:endParaRPr lang="es-ES_tradnl" sz="969" noProof="1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550259" y="3897819"/>
            <a:ext cx="1470943" cy="409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571500">
              <a:lnSpc>
                <a:spcPts val="3219"/>
              </a:lnSpc>
            </a:pPr>
            <a:r>
              <a:rPr lang="es-ES_tradnl" sz="3219" noProof="1">
                <a:solidFill>
                  <a:srgbClr val="384653"/>
                </a:solidFill>
                <a:latin typeface="Aptos" panose="020B0004020202020204" pitchFamily="34" charset="0"/>
                <a:ea typeface="Host Grotesk Medium" pitchFamily="34" charset="-122"/>
                <a:cs typeface="Host Grotesk Medium" pitchFamily="34" charset="-120"/>
              </a:rPr>
              <a:t>97%</a:t>
            </a:r>
            <a:endParaRPr lang="es-ES_tradnl" sz="3219" noProof="1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550259" y="4401217"/>
            <a:ext cx="1470943" cy="3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571500">
              <a:lnSpc>
                <a:spcPts val="1500"/>
              </a:lnSpc>
            </a:pPr>
            <a:r>
              <a:rPr lang="es-ES_tradnl" sz="1219" noProof="1">
                <a:solidFill>
                  <a:srgbClr val="384653"/>
                </a:solidFill>
                <a:latin typeface="Aptos" panose="020B0004020202020204" pitchFamily="34" charset="0"/>
                <a:ea typeface="Host Grotesk Medium" pitchFamily="34" charset="-122"/>
                <a:cs typeface="Host Grotesk Medium" pitchFamily="34" charset="-120"/>
              </a:rPr>
              <a:t>Matrícula TP Acreditada</a:t>
            </a:r>
            <a:endParaRPr lang="es-ES_tradnl" sz="1219" noProof="1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550259" y="4903624"/>
            <a:ext cx="1470943" cy="3720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defTabSz="571500">
              <a:lnSpc>
                <a:spcPts val="1438"/>
              </a:lnSpc>
            </a:pPr>
            <a:r>
              <a:rPr lang="es-ES_tradnl" sz="969" noProof="1">
                <a:solidFill>
                  <a:srgbClr val="384653"/>
                </a:solidFill>
                <a:latin typeface="Aptos" panose="020B0004020202020204" pitchFamily="34" charset="0"/>
                <a:ea typeface="Roboto" pitchFamily="34" charset="-122"/>
                <a:cs typeface="Roboto" pitchFamily="34" charset="-120"/>
              </a:rPr>
              <a:t>Del subsistema Técnico Profesional acreditado</a:t>
            </a:r>
            <a:endParaRPr lang="es-ES_tradnl" sz="969" noProof="1">
              <a:solidFill>
                <a:prstClr val="black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176939" y="3489350"/>
            <a:ext cx="1470868" cy="409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571500">
              <a:lnSpc>
                <a:spcPts val="3219"/>
              </a:lnSpc>
            </a:pPr>
            <a:endParaRPr lang="es-ES_tradnl" sz="3219" noProof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1669D20-A406-6CE9-CE6B-8736A1CC2209}"/>
              </a:ext>
            </a:extLst>
          </p:cNvPr>
          <p:cNvSpPr txBox="1"/>
          <p:nvPr/>
        </p:nvSpPr>
        <p:spPr>
          <a:xfrm>
            <a:off x="3776492" y="745728"/>
            <a:ext cx="5035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71500">
              <a:defRPr/>
            </a:pPr>
            <a:r>
              <a:rPr lang="es-ES_tradnl" sz="2000" b="1" noProof="1">
                <a:solidFill>
                  <a:srgbClr val="00C3CC"/>
                </a:solidFill>
                <a:latin typeface="Aptos" panose="020B0004020202020204" pitchFamily="34" charset="0"/>
                <a:ea typeface="Host Grotesk Medium" pitchFamily="34" charset="-122"/>
                <a:cs typeface="Host Grotesk Medium" pitchFamily="34" charset="-120"/>
              </a:rPr>
              <a:t>Vertebral en el Sistema de Educación Superior</a:t>
            </a:r>
            <a:endParaRPr lang="es-ES_tradnl" sz="2000" b="1" noProof="1">
              <a:solidFill>
                <a:srgbClr val="00C3CC"/>
              </a:solidFill>
              <a:latin typeface="Aptos" panose="020B00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295E340-5E72-97CE-3A85-FF56C5391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1113" y="0"/>
            <a:ext cx="3611563" cy="6858000"/>
          </a:xfrm>
          <a:prstGeom prst="rect">
            <a:avLst/>
          </a:prstGeom>
        </p:spPr>
      </p:pic>
      <p:sp>
        <p:nvSpPr>
          <p:cNvPr id="3" name="Datos 2">
            <a:extLst>
              <a:ext uri="{FF2B5EF4-FFF2-40B4-BE49-F238E27FC236}">
                <a16:creationId xmlns:a16="http://schemas.microsoft.com/office/drawing/2014/main" id="{EF706B99-98D1-0688-5CA5-50F01EB2451E}"/>
              </a:ext>
            </a:extLst>
          </p:cNvPr>
          <p:cNvSpPr/>
          <p:nvPr/>
        </p:nvSpPr>
        <p:spPr>
          <a:xfrm>
            <a:off x="8621390" y="6421437"/>
            <a:ext cx="500063" cy="436563"/>
          </a:xfrm>
          <a:prstGeom prst="flowChartInputOutput">
            <a:avLst/>
          </a:prstGeom>
          <a:solidFill>
            <a:srgbClr val="00C3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71500"/>
            <a:r>
              <a:rPr lang="es-ES_tradnl" sz="1500" b="1" i="1" dirty="0">
                <a:solidFill>
                  <a:prstClr val="white"/>
                </a:solidFill>
                <a:latin typeface="Aptos" panose="020B0004020202020204" pitchFamily="34" charset="0"/>
              </a:rPr>
              <a:t>5</a:t>
            </a:r>
            <a:endParaRPr lang="es-ES_tradnl" sz="1125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2BA9D-140F-73EA-2A61-15042010A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7ED72-2D6E-8375-EA57-AD739DCF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8" y="465344"/>
            <a:ext cx="6758609" cy="65877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400" dirty="0">
                <a:solidFill>
                  <a:srgbClr val="00A3AF"/>
                </a:solidFill>
                <a:latin typeface="Aptos" panose="020B0004020202020204" pitchFamily="34" charset="0"/>
              </a:rPr>
              <a:t>Aspectos del FES Críticos para el Subsector TP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BF2124-E148-6140-2ED9-5B45A6EECEAA}"/>
              </a:ext>
            </a:extLst>
          </p:cNvPr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solidFill>
            <a:srgbClr val="00A3AF"/>
          </a:solidFill>
        </p:spPr>
        <p:txBody>
          <a:bodyPr wrap="square" rtlCol="0">
            <a:spAutoFit/>
          </a:bodyPr>
          <a:lstStyle/>
          <a:p>
            <a:endParaRPr lang="es-ES_tradnl" sz="1100" dirty="0"/>
          </a:p>
        </p:txBody>
      </p:sp>
      <p:sp>
        <p:nvSpPr>
          <p:cNvPr id="3" name="Datos 2">
            <a:extLst>
              <a:ext uri="{FF2B5EF4-FFF2-40B4-BE49-F238E27FC236}">
                <a16:creationId xmlns:a16="http://schemas.microsoft.com/office/drawing/2014/main" id="{D146B62C-BC76-2171-29B5-51909B17EDE5}"/>
              </a:ext>
            </a:extLst>
          </p:cNvPr>
          <p:cNvSpPr/>
          <p:nvPr/>
        </p:nvSpPr>
        <p:spPr>
          <a:xfrm>
            <a:off x="8643937" y="6380692"/>
            <a:ext cx="500063" cy="436563"/>
          </a:xfrm>
          <a:prstGeom prst="flowChartInputOutput">
            <a:avLst/>
          </a:prstGeom>
          <a:solidFill>
            <a:srgbClr val="00C3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71500"/>
            <a:r>
              <a:rPr lang="es-ES_tradnl" sz="1500" b="1" i="1" dirty="0">
                <a:solidFill>
                  <a:prstClr val="white"/>
                </a:solidFill>
                <a:latin typeface="Aptos" panose="020B0004020202020204" pitchFamily="34" charset="0"/>
              </a:rPr>
              <a:t>6</a:t>
            </a:r>
            <a:endParaRPr lang="es-ES_tradnl" sz="1125" b="1" i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5EA5FF2-FA5D-DEB0-E138-8A63696105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483620"/>
              </p:ext>
            </p:extLst>
          </p:nvPr>
        </p:nvGraphicFramePr>
        <p:xfrm>
          <a:off x="1192695" y="1241795"/>
          <a:ext cx="6758609" cy="498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055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CB4-319A-2D56-44B5-2741E62D7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70676C-736A-3A88-6FF7-E5E482DD0302}"/>
              </a:ext>
            </a:extLst>
          </p:cNvPr>
          <p:cNvSpPr txBox="1">
            <a:spLocks/>
          </p:cNvSpPr>
          <p:nvPr/>
        </p:nvSpPr>
        <p:spPr>
          <a:xfrm>
            <a:off x="4128653" y="4244347"/>
            <a:ext cx="478143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1C9A74C7-C45F-9477-22CD-58DAF7C58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5304" y="2947866"/>
            <a:ext cx="4781435" cy="2515088"/>
          </a:xfrm>
        </p:spPr>
        <p:txBody>
          <a:bodyPr>
            <a:normAutofit/>
          </a:bodyPr>
          <a:lstStyle/>
          <a:p>
            <a:r>
              <a:rPr lang="es-CL" sz="4000" b="1" dirty="0">
                <a:latin typeface="Aptos" panose="020B0004020202020204" pitchFamily="34" charset="0"/>
              </a:rPr>
              <a:t>Impacto del FES en los estudiantes TP</a:t>
            </a:r>
          </a:p>
        </p:txBody>
      </p:sp>
    </p:spTree>
    <p:extLst>
      <p:ext uri="{BB962C8B-B14F-4D97-AF65-F5344CB8AC3E}">
        <p14:creationId xmlns:p14="http://schemas.microsoft.com/office/powerpoint/2010/main" val="131130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609B0-3735-58C5-AB73-669A173B6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9B6A5-33CE-6DC4-5A94-A26B976F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48" y="632513"/>
            <a:ext cx="5868955" cy="52783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200" cap="all" dirty="0">
                <a:solidFill>
                  <a:srgbClr val="00A3AF"/>
                </a:solidFill>
                <a:latin typeface="Aptos" panose="020B0004020202020204" pitchFamily="34" charset="0"/>
              </a:rPr>
              <a:t>I</a:t>
            </a:r>
            <a:r>
              <a:rPr lang="es-ES_tradnl" sz="2200" dirty="0">
                <a:solidFill>
                  <a:srgbClr val="00A3AF"/>
                </a:solidFill>
                <a:latin typeface="Aptos" panose="020B0004020202020204" pitchFamily="34" charset="0"/>
              </a:rPr>
              <a:t>mpacto del FES en los Estudiantes </a:t>
            </a:r>
            <a:r>
              <a:rPr lang="es-ES_tradnl" sz="2200" cap="all" dirty="0">
                <a:solidFill>
                  <a:srgbClr val="00A3AF"/>
                </a:solidFill>
                <a:latin typeface="Aptos" panose="020B0004020202020204" pitchFamily="34" charset="0"/>
              </a:rPr>
              <a:t>TP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60F2CD-6704-D23A-437A-C3994EB3661C}"/>
              </a:ext>
            </a:extLst>
          </p:cNvPr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solidFill>
            <a:srgbClr val="00A3AF"/>
          </a:solidFill>
        </p:spPr>
        <p:txBody>
          <a:bodyPr wrap="square" rtlCol="0">
            <a:spAutoFit/>
          </a:bodyPr>
          <a:lstStyle/>
          <a:p>
            <a:endParaRPr lang="es-ES_tradnl" sz="1100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8587F4A5-C4C7-9735-C1C3-E5628F569C72}"/>
              </a:ext>
            </a:extLst>
          </p:cNvPr>
          <p:cNvSpPr txBox="1">
            <a:spLocks/>
          </p:cNvSpPr>
          <p:nvPr/>
        </p:nvSpPr>
        <p:spPr>
          <a:xfrm>
            <a:off x="487583" y="1092188"/>
            <a:ext cx="8168833" cy="2964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000" dirty="0">
              <a:latin typeface="Aptos" panose="020B0004020202020204" pitchFamily="34" charset="0"/>
            </a:endParaRPr>
          </a:p>
          <a:p>
            <a:pPr algn="just"/>
            <a:endParaRPr lang="es-ES_tradnl" sz="1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" name="Datos 2">
            <a:extLst>
              <a:ext uri="{FF2B5EF4-FFF2-40B4-BE49-F238E27FC236}">
                <a16:creationId xmlns:a16="http://schemas.microsoft.com/office/drawing/2014/main" id="{64BDBCFE-80B5-9314-51B3-C2E5FA12D347}"/>
              </a:ext>
            </a:extLst>
          </p:cNvPr>
          <p:cNvSpPr/>
          <p:nvPr/>
        </p:nvSpPr>
        <p:spPr>
          <a:xfrm>
            <a:off x="8643937" y="6380692"/>
            <a:ext cx="500063" cy="436563"/>
          </a:xfrm>
          <a:prstGeom prst="flowChartInputOutput">
            <a:avLst/>
          </a:prstGeom>
          <a:solidFill>
            <a:srgbClr val="00C3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71500"/>
            <a:r>
              <a:rPr lang="es-ES_tradnl" sz="1500" b="1" i="1" dirty="0">
                <a:solidFill>
                  <a:prstClr val="white"/>
                </a:solidFill>
                <a:latin typeface="Aptos" panose="020B0004020202020204" pitchFamily="34" charset="0"/>
              </a:rPr>
              <a:t>8</a:t>
            </a:r>
            <a:endParaRPr lang="es-ES_tradnl" sz="1125" b="1" i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1B2ABBF-A13B-0EB1-327C-A0EF2C819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70787"/>
              </p:ext>
            </p:extLst>
          </p:nvPr>
        </p:nvGraphicFramePr>
        <p:xfrm>
          <a:off x="365759" y="1376043"/>
          <a:ext cx="8168833" cy="500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835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F5681-1259-C581-69E9-0AAA76B94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DB20E-966B-12E3-1E42-36CD1A66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48" y="632513"/>
            <a:ext cx="5868955" cy="52783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200" cap="all" dirty="0">
                <a:solidFill>
                  <a:srgbClr val="00A3AF"/>
                </a:solidFill>
                <a:latin typeface="Aptos" panose="020B0004020202020204" pitchFamily="34" charset="0"/>
              </a:rPr>
              <a:t>I</a:t>
            </a:r>
            <a:r>
              <a:rPr lang="es-ES_tradnl" sz="2200" dirty="0">
                <a:solidFill>
                  <a:srgbClr val="00A3AF"/>
                </a:solidFill>
                <a:latin typeface="Aptos" panose="020B0004020202020204" pitchFamily="34" charset="0"/>
              </a:rPr>
              <a:t>mpacto del FES en los Estudiantes </a:t>
            </a:r>
            <a:r>
              <a:rPr lang="es-ES_tradnl" sz="2200" cap="all" dirty="0">
                <a:solidFill>
                  <a:srgbClr val="00A3AF"/>
                </a:solidFill>
                <a:latin typeface="Aptos" panose="020B0004020202020204" pitchFamily="34" charset="0"/>
              </a:rPr>
              <a:t>TP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6B40D4-5143-DFBC-4139-1657105A33FB}"/>
              </a:ext>
            </a:extLst>
          </p:cNvPr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solidFill>
            <a:srgbClr val="00A3AF"/>
          </a:solidFill>
        </p:spPr>
        <p:txBody>
          <a:bodyPr wrap="square" rtlCol="0">
            <a:spAutoFit/>
          </a:bodyPr>
          <a:lstStyle/>
          <a:p>
            <a:endParaRPr lang="es-ES_tradnl" sz="1100" dirty="0"/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2C6123F9-AA2A-ADC1-22F7-1B1F8E1FBA16}"/>
              </a:ext>
            </a:extLst>
          </p:cNvPr>
          <p:cNvSpPr txBox="1">
            <a:spLocks/>
          </p:cNvSpPr>
          <p:nvPr/>
        </p:nvSpPr>
        <p:spPr>
          <a:xfrm>
            <a:off x="487583" y="1092188"/>
            <a:ext cx="8168833" cy="2964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1000" dirty="0">
              <a:latin typeface="Aptos" panose="020B0004020202020204" pitchFamily="34" charset="0"/>
            </a:endParaRPr>
          </a:p>
          <a:p>
            <a:pPr algn="just"/>
            <a:endParaRPr lang="es-ES_tradnl" sz="1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" name="Datos 2">
            <a:extLst>
              <a:ext uri="{FF2B5EF4-FFF2-40B4-BE49-F238E27FC236}">
                <a16:creationId xmlns:a16="http://schemas.microsoft.com/office/drawing/2014/main" id="{A27CF5DA-ABDA-B902-D97C-2E9A565DE6E3}"/>
              </a:ext>
            </a:extLst>
          </p:cNvPr>
          <p:cNvSpPr/>
          <p:nvPr/>
        </p:nvSpPr>
        <p:spPr>
          <a:xfrm>
            <a:off x="8643937" y="6380692"/>
            <a:ext cx="500063" cy="436563"/>
          </a:xfrm>
          <a:prstGeom prst="flowChartInputOutput">
            <a:avLst/>
          </a:prstGeom>
          <a:solidFill>
            <a:srgbClr val="00C3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71500"/>
            <a:r>
              <a:rPr lang="es-ES_tradnl" sz="1500" b="1" i="1" dirty="0">
                <a:solidFill>
                  <a:prstClr val="white"/>
                </a:solidFill>
                <a:latin typeface="Aptos" panose="020B0004020202020204" pitchFamily="34" charset="0"/>
              </a:rPr>
              <a:t>8</a:t>
            </a:r>
            <a:endParaRPr lang="es-ES_tradnl" sz="1125" b="1" i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28DDE0F-047B-9126-EB64-5E7854F37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042016"/>
              </p:ext>
            </p:extLst>
          </p:nvPr>
        </p:nvGraphicFramePr>
        <p:xfrm>
          <a:off x="365759" y="1376043"/>
          <a:ext cx="8168833" cy="500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61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29929</TotalTime>
  <Words>1937</Words>
  <Application>Microsoft Macintosh PowerPoint</Application>
  <PresentationFormat>Presentación en pantalla (4:3)</PresentationFormat>
  <Paragraphs>133</Paragraphs>
  <Slides>14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Helvetica</vt:lpstr>
      <vt:lpstr>Trebuchet MS</vt:lpstr>
      <vt:lpstr>Wingdings</vt:lpstr>
      <vt:lpstr>Office Theme</vt:lpstr>
      <vt:lpstr>1_Office Theme</vt:lpstr>
      <vt:lpstr>Vertebral </vt:lpstr>
      <vt:lpstr>Proyecto de Ley que Crea un Nuevo Instrumento de Financiamiento Público para Estudios de Nivel Superior y un Plan de Reorganización y Condonación de Deudas Educativas (Boletín 17169-04)</vt:lpstr>
      <vt:lpstr>Contexto</vt:lpstr>
      <vt:lpstr>Presentación de PowerPoint</vt:lpstr>
      <vt:lpstr>Presentación de PowerPoint</vt:lpstr>
      <vt:lpstr>Aspectos del FES Críticos para el Subsector TP</vt:lpstr>
      <vt:lpstr>Impacto del FES en los estudiantes TP</vt:lpstr>
      <vt:lpstr>Impacto del FES en los Estudiantes TP</vt:lpstr>
      <vt:lpstr>Impacto del FES en los Estudiantes TP</vt:lpstr>
      <vt:lpstr>Impacto del FES en los Estudiantes TP</vt:lpstr>
      <vt:lpstr>Impacto del FES en las instituciones TP</vt:lpstr>
      <vt:lpstr>Impacto del FES en las IES TP</vt:lpstr>
      <vt:lpstr>Propuestas y comentarios finales</vt:lpstr>
      <vt:lpstr>Vertebral</vt:lpstr>
    </vt:vector>
  </TitlesOfParts>
  <Company>Agencia Hambre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Millan</dc:creator>
  <cp:lastModifiedBy>Juan Claudio Escobar</cp:lastModifiedBy>
  <cp:revision>182</cp:revision>
  <cp:lastPrinted>2025-12-10T13:03:17Z</cp:lastPrinted>
  <dcterms:created xsi:type="dcterms:W3CDTF">2019-01-04T18:50:58Z</dcterms:created>
  <dcterms:modified xsi:type="dcterms:W3CDTF">2025-12-11T18:33:53Z</dcterms:modified>
</cp:coreProperties>
</file>